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319" r:id="rId5"/>
    <p:sldId id="259" r:id="rId6"/>
    <p:sldId id="261" r:id="rId7"/>
    <p:sldId id="270" r:id="rId8"/>
    <p:sldId id="327" r:id="rId9"/>
    <p:sldId id="271" r:id="rId10"/>
    <p:sldId id="317" r:id="rId11"/>
    <p:sldId id="310" r:id="rId12"/>
    <p:sldId id="312" r:id="rId13"/>
    <p:sldId id="311" r:id="rId14"/>
    <p:sldId id="328" r:id="rId15"/>
    <p:sldId id="313" r:id="rId16"/>
    <p:sldId id="329" r:id="rId17"/>
    <p:sldId id="262" r:id="rId18"/>
    <p:sldId id="321" r:id="rId19"/>
    <p:sldId id="273" r:id="rId20"/>
    <p:sldId id="274" r:id="rId21"/>
    <p:sldId id="282" r:id="rId22"/>
    <p:sldId id="315" r:id="rId23"/>
    <p:sldId id="283" r:id="rId24"/>
    <p:sldId id="337" r:id="rId25"/>
    <p:sldId id="338" r:id="rId26"/>
    <p:sldId id="339" r:id="rId27"/>
    <p:sldId id="340" r:id="rId28"/>
    <p:sldId id="342" r:id="rId29"/>
    <p:sldId id="341" r:id="rId30"/>
    <p:sldId id="318" r:id="rId31"/>
    <p:sldId id="324" r:id="rId32"/>
    <p:sldId id="323" r:id="rId33"/>
    <p:sldId id="302" r:id="rId34"/>
    <p:sldId id="325" r:id="rId35"/>
    <p:sldId id="306" r:id="rId36"/>
    <p:sldId id="335" r:id="rId37"/>
    <p:sldId id="343" r:id="rId38"/>
    <p:sldId id="345" r:id="rId39"/>
    <p:sldId id="344" r:id="rId40"/>
    <p:sldId id="346" r:id="rId41"/>
    <p:sldId id="336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47" r:id="rId54"/>
    <p:sldId id="307" r:id="rId55"/>
    <p:sldId id="309" r:id="rId56"/>
    <p:sldId id="330" r:id="rId57"/>
    <p:sldId id="331" r:id="rId58"/>
    <p:sldId id="332" r:id="rId59"/>
    <p:sldId id="333" r:id="rId60"/>
    <p:sldId id="334" r:id="rId6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02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692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F73CF09-060A-4014-916B-91C4ABB9F6F1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43A009B-5F8E-464D-89FD-B6B2ED8191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46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5F77969-8A3F-4450-ABCC-6140A7920351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0122883-3EE5-496E-BED0-03EF7C2B2A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9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2883-3EE5-496E-BED0-03EF7C2B2ADC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hape 24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3" name="Shape 241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3667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5715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hape 8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defTabSz="632805">
              <a:spcBef>
                <a:spcPts val="3250"/>
              </a:spcBef>
              <a:defRPr/>
            </a:pPr>
            <a:r>
              <a:rPr lang="en-GB" sz="2600" dirty="0"/>
              <a:t>(2 out of 6 objectives)</a:t>
            </a:r>
          </a:p>
          <a:p>
            <a:pPr>
              <a:spcBef>
                <a:spcPts val="3250"/>
              </a:spcBef>
            </a:pPr>
            <a:r>
              <a:rPr lang="en-GB" sz="2600" b="1" dirty="0"/>
              <a:t>O1: A unified understanding of space over time</a:t>
            </a:r>
            <a:r>
              <a:rPr lang="en-GB" sz="2600" dirty="0"/>
              <a:t> (WP1, WP4)</a:t>
            </a:r>
          </a:p>
          <a:p>
            <a:pPr>
              <a:spcBef>
                <a:spcPts val="3250"/>
              </a:spcBef>
            </a:pPr>
            <a:r>
              <a:rPr lang="en-GB" sz="2600" b="1" dirty="0"/>
              <a:t>O2: Semantic segmentation of space</a:t>
            </a:r>
            <a:r>
              <a:rPr lang="en-GB" sz="2600" dirty="0"/>
              <a:t> (WP1,WP2, WP3, WP4, WP5)</a:t>
            </a:r>
          </a:p>
          <a:p>
            <a:pPr marL="0" lvl="1" defTabSz="632805">
              <a:spcBef>
                <a:spcPts val="3250"/>
              </a:spcBef>
              <a:defRPr/>
            </a:pPr>
            <a:r>
              <a:rPr lang="en-US" dirty="0" smtClean="0"/>
              <a:t>First level of abstraction towards symbolic representations</a:t>
            </a:r>
          </a:p>
          <a:p>
            <a:pPr>
              <a:spcBef>
                <a:spcPts val="3250"/>
              </a:spcBef>
            </a:pPr>
            <a:endParaRPr lang="en-GB" sz="2600" dirty="0"/>
          </a:p>
          <a:p>
            <a:pPr eaLnBrk="1" hangingPunct="1"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79875" name="Shape 90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Amplitudes</a:t>
            </a:r>
            <a:r>
              <a:rPr lang="en-GB" baseline="0" dirty="0" smtClean="0"/>
              <a:t>, phase shifts, frequencies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2883-3EE5-496E-BED0-03EF7C2B2ADC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5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15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defTabSz="990478">
              <a:spcBef>
                <a:spcPct val="0"/>
              </a:spcBef>
              <a:defRPr/>
            </a:pPr>
            <a:r>
              <a:rPr lang="en-GB" dirty="0" smtClean="0"/>
              <a:t>Amplitudes (influence)</a:t>
            </a:r>
            <a:r>
              <a:rPr lang="en-GB" baseline="0" dirty="0" smtClean="0"/>
              <a:t>, phase shifts (time offsets), frequencies (periodicities)</a:t>
            </a:r>
            <a:endParaRPr lang="en-GB" dirty="0" smtClean="0"/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88067" name="Shape 158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9091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7523" name="Shape 96"/>
          <p:cNvSpPr>
            <a:spLocks noGrp="1" noRot="1" noChangeAspect="1" noTextEdit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8547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hape 9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9571" name="Shape 9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5E3C-487B-49B3-A3B3-BD8672B9C527}" type="datetimeFigureOut">
              <a:rPr lang="en-GB" smtClean="0"/>
              <a:pPr/>
              <a:t>26/08/2015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D9454-D77B-4A62-BEDF-0FEE3A35CAD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network.uni\staff\S3\tduckett\RDS\Desktop\STRANDS%20Summer%20School\iros_fast.mp4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Robotic Mapping into the Fourth Dimension - continued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Prof. Tom </a:t>
            </a:r>
            <a:r>
              <a:rPr lang="en-GB" dirty="0" err="1"/>
              <a:t>Duckett</a:t>
            </a:r>
            <a:endParaRPr lang="en-GB" dirty="0"/>
          </a:p>
          <a:p>
            <a:pPr>
              <a:defRPr/>
            </a:pPr>
            <a:r>
              <a:rPr lang="en-GB" dirty="0"/>
              <a:t>Lincoln Centre for Autonomous Systems Research</a:t>
            </a:r>
          </a:p>
          <a:p>
            <a:r>
              <a:rPr lang="en-GB" dirty="0" smtClean="0"/>
              <a:t>School of Computer Science</a:t>
            </a:r>
          </a:p>
          <a:p>
            <a:r>
              <a:rPr lang="en-GB" dirty="0" smtClean="0"/>
              <a:t>University of Lincoln</a:t>
            </a:r>
          </a:p>
          <a:p>
            <a:pPr>
              <a:defRPr/>
            </a:pPr>
            <a:r>
              <a:rPr lang="en-GB" sz="2400" dirty="0"/>
              <a:t>Email: tduckett@lincoln.ac.uk</a:t>
            </a:r>
            <a:endParaRPr lang="en-GB" sz="2800" dirty="0"/>
          </a:p>
          <a:p>
            <a:endParaRPr lang="en-GB" dirty="0"/>
          </a:p>
        </p:txBody>
      </p:sp>
      <p:pic>
        <p:nvPicPr>
          <p:cNvPr id="4" name="Picture 3" descr="lcas_log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4247" y="4747098"/>
            <a:ext cx="1127389" cy="1546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Meta-Room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Definition: the static structure of cluttered office environments</a:t>
            </a:r>
          </a:p>
          <a:p>
            <a:r>
              <a:rPr lang="en-US" dirty="0" smtClean="0"/>
              <a:t>Created through an iterative process where dynamic elements are eliminated from the scene and previously occluded elements are added.</a:t>
            </a:r>
          </a:p>
          <a:p>
            <a:r>
              <a:rPr lang="en-US" dirty="0" smtClean="0"/>
              <a:t>Once a meta-room has been created, dynamic elements can easily be extracted from new observations</a:t>
            </a:r>
          </a:p>
          <a:p>
            <a:r>
              <a:rPr lang="en-US" dirty="0" smtClean="0"/>
              <a:t>Based on point cloud differencing:  </a:t>
            </a:r>
          </a:p>
          <a:p>
            <a:endParaRPr lang="en-US" dirty="0" smtClean="0"/>
          </a:p>
          <a:p>
            <a:r>
              <a:rPr lang="en-US" dirty="0" smtClean="0"/>
              <a:t>P,Q – input point clouds, S – resulting point cloud, d – distance threshold</a:t>
            </a:r>
          </a:p>
          <a:p>
            <a:endParaRPr lang="en-GB" dirty="0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869160"/>
            <a:ext cx="5067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Meta-Room Update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1143000" y="1615190"/>
            <a:ext cx="7250700" cy="439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000" dirty="0" smtClean="0"/>
          </a:p>
        </p:txBody>
      </p:sp>
      <p:pic>
        <p:nvPicPr>
          <p:cNvPr id="6" name="Picture 3" descr="C:\Courses\2014_IROS_ra\Pictures\interior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84784"/>
            <a:ext cx="2788284" cy="198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Courses\2014_IROS_ra\Pictures\interio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51" y="1484784"/>
            <a:ext cx="2850869" cy="19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188" y="3429000"/>
            <a:ext cx="2696804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Current meta-room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3429000"/>
            <a:ext cx="2149766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New observation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Meta-Room Update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1143001" y="5795506"/>
            <a:ext cx="73818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1143000" y="1615190"/>
            <a:ext cx="7250700" cy="439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000" dirty="0" smtClean="0"/>
          </a:p>
        </p:txBody>
      </p:sp>
      <p:pic>
        <p:nvPicPr>
          <p:cNvPr id="6" name="Picture 3" descr="C:\Courses\2014_IROS_ra\Pictures\interior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84784"/>
            <a:ext cx="2788284" cy="198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Courses\2014_IROS_ra\Pictures\interio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51" y="1484784"/>
            <a:ext cx="2850869" cy="19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Courses\2014_IROS_ra\Pictures\occluded_clusters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1" y="3890507"/>
            <a:ext cx="2976563" cy="17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188" y="3429000"/>
            <a:ext cx="2696804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Current meta-room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3429000"/>
            <a:ext cx="2149766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New observation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5217" y="5742159"/>
            <a:ext cx="2149766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Occluded clusters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447072" y="6204144"/>
            <a:ext cx="3705499" cy="33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Green </a:t>
            </a:r>
            <a:r>
              <a:rPr lang="en-US" sz="1700" dirty="0" smtClean="0">
                <a:solidFill>
                  <a:srgbClr val="000000"/>
                </a:solidFill>
              </a:rPr>
              <a:t>=</a:t>
            </a:r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 deleted parts, Red </a:t>
            </a:r>
            <a:r>
              <a:rPr lang="en-US" sz="1700" dirty="0" smtClean="0">
                <a:solidFill>
                  <a:srgbClr val="000000"/>
                </a:solidFill>
              </a:rPr>
              <a:t>=</a:t>
            </a:r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 added parts</a:t>
            </a:r>
            <a:endParaRPr lang="en-US" sz="1700" dirty="0">
              <a:solidFill>
                <a:srgbClr val="000000"/>
              </a:solidFill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Meta-Room Update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1143001" y="5795506"/>
            <a:ext cx="73818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1143000" y="1615190"/>
            <a:ext cx="7250700" cy="439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000" dirty="0" smtClean="0"/>
          </a:p>
        </p:txBody>
      </p:sp>
      <p:pic>
        <p:nvPicPr>
          <p:cNvPr id="6" name="Picture 3" descr="C:\Courses\2014_IROS_ra\Pictures\interior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84784"/>
            <a:ext cx="2788284" cy="198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Courses\2014_IROS_ra\Pictures\interio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51" y="1484784"/>
            <a:ext cx="2850869" cy="19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Courses\2014_IROS_ra\Pictures\occluded_clusters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1" y="3890507"/>
            <a:ext cx="2976563" cy="17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Courses\2014_IROS_ra\Pictures\updated_metaroo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11" y="3890506"/>
            <a:ext cx="278079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188" y="3429000"/>
            <a:ext cx="2696804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Current meta-room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3429000"/>
            <a:ext cx="2149766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New observation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5217" y="5742159"/>
            <a:ext cx="2149766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Occluded clusters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508104" y="5728240"/>
            <a:ext cx="2458857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2000" dirty="0" smtClean="0"/>
              <a:t>Updated meta-room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447072" y="6204144"/>
            <a:ext cx="3705499" cy="33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Green </a:t>
            </a:r>
            <a:r>
              <a:rPr lang="en-US" sz="1700" dirty="0" smtClean="0">
                <a:solidFill>
                  <a:srgbClr val="000000"/>
                </a:solidFill>
              </a:rPr>
              <a:t>=</a:t>
            </a:r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 deleted parts, Red </a:t>
            </a:r>
            <a:r>
              <a:rPr lang="en-US" sz="1700" dirty="0" smtClean="0">
                <a:solidFill>
                  <a:srgbClr val="000000"/>
                </a:solidFill>
              </a:rPr>
              <a:t>=</a:t>
            </a:r>
            <a:r>
              <a:rPr lang="en-US" sz="1700" dirty="0" smtClean="0">
                <a:solidFill>
                  <a:srgbClr val="000000"/>
                </a:solidFill>
                <a:sym typeface="Helvetica Neue Light"/>
              </a:rPr>
              <a:t> added parts</a:t>
            </a:r>
            <a:endParaRPr lang="en-US" sz="1700" dirty="0">
              <a:solidFill>
                <a:srgbClr val="000000"/>
              </a:solidFill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clusters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93008"/>
            <a:ext cx="4608512" cy="468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clusters</a:t>
            </a:r>
            <a:endParaRPr lang="en-GB" dirty="0"/>
          </a:p>
        </p:txBody>
      </p:sp>
      <p:pic>
        <p:nvPicPr>
          <p:cNvPr id="4" name="Picture 2" descr="C:\Courses\2014_IROS_ra\Pictures\c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99163"/>
            <a:ext cx="139141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Courses\2014_IROS_ra\Pictures\c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354" y="2020043"/>
            <a:ext cx="1676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Courses\2014_IROS_ra\Pictures\c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54" y="2172443"/>
            <a:ext cx="1739900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Courses\2014_IROS_ra\Pictures\c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54" y="1592813"/>
            <a:ext cx="1424402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Courses\2014_IROS_ra\Pictures\c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76" y="3921299"/>
            <a:ext cx="1479816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Courses\2014_IROS_ra\Pictures\c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79" y="4073699"/>
            <a:ext cx="2069130" cy="155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Courses\2014_IROS_ra\Pictures\c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03" y="3805219"/>
            <a:ext cx="1854425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Courses\2014_IROS_ra\Pictures\c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27" y="4073699"/>
            <a:ext cx="1568776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75654" y="3271290"/>
            <a:ext cx="137959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Office chair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0241" y="3253143"/>
            <a:ext cx="812007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Pillow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20797" y="3253143"/>
            <a:ext cx="755325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Lamp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10963" y="3301272"/>
            <a:ext cx="137959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Office chair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43608" y="5751299"/>
            <a:ext cx="2369100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PhD student on chair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91589" y="5751299"/>
            <a:ext cx="901134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Bicycle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18489" y="5751299"/>
            <a:ext cx="1540861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Kitchen chair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823906" y="5765199"/>
            <a:ext cx="1412556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/>
              <a:t>Fruit basket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ym typeface="Helvetica Neue"/>
              </a:rPr>
              <a:t>Unsupervised learning of objects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50704" cy="4525963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 smtClean="0">
                <a:sym typeface="Helvetica Neue"/>
              </a:rPr>
              <a:t>Segment the dynamic elements into distinct  clusters and re-identify them across observations.</a:t>
            </a:r>
          </a:p>
          <a:p>
            <a:r>
              <a:rPr lang="en-GB" sz="3600" dirty="0" smtClean="0">
                <a:sym typeface="Helvetica Neue"/>
              </a:rPr>
              <a:t>Use appearance models, spatial distribution, and temporal behaviour</a:t>
            </a:r>
          </a:p>
          <a:p>
            <a:r>
              <a:rPr lang="en-GB" sz="3600" dirty="0" smtClean="0">
                <a:sym typeface="Helvetica Neue"/>
              </a:rPr>
              <a:t>Significant improvement of the object detection rate compared to the original </a:t>
            </a:r>
            <a:r>
              <a:rPr lang="en-GB" sz="3600" dirty="0" err="1" smtClean="0">
                <a:sym typeface="Helvetica Neue"/>
              </a:rPr>
              <a:t>MetaRoom</a:t>
            </a:r>
            <a:r>
              <a:rPr lang="en-GB" sz="3600" dirty="0" smtClean="0">
                <a:sym typeface="Helvetica Neue"/>
              </a:rPr>
              <a:t> method.</a:t>
            </a:r>
          </a:p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pic>
        <p:nvPicPr>
          <p:cNvPr id="4" name="Shape 82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793992" y="1515583"/>
            <a:ext cx="5123198" cy="47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1560" y="6309320"/>
            <a:ext cx="8136904" cy="52322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R. </a:t>
            </a:r>
            <a:r>
              <a:rPr lang="en-GB" sz="1400" dirty="0" err="1" smtClean="0"/>
              <a:t>Ambrus</a:t>
            </a:r>
            <a:r>
              <a:rPr lang="en-GB" sz="1400" dirty="0" smtClean="0"/>
              <a:t>, J. </a:t>
            </a:r>
            <a:r>
              <a:rPr lang="en-GB" sz="1400" dirty="0" err="1" smtClean="0"/>
              <a:t>Ekekrantz</a:t>
            </a:r>
            <a:r>
              <a:rPr lang="en-GB" sz="1400" dirty="0" smtClean="0"/>
              <a:t>, J. </a:t>
            </a:r>
            <a:r>
              <a:rPr lang="en-GB" sz="1400" dirty="0" err="1" smtClean="0"/>
              <a:t>Folkesson</a:t>
            </a:r>
            <a:r>
              <a:rPr lang="en-GB" sz="1400" dirty="0" smtClean="0"/>
              <a:t> and P. </a:t>
            </a:r>
            <a:r>
              <a:rPr lang="en-GB" sz="1400" dirty="0" err="1" smtClean="0"/>
              <a:t>Jensfelt</a:t>
            </a:r>
            <a:r>
              <a:rPr lang="en-GB" sz="1400" dirty="0" smtClean="0"/>
              <a:t>. </a:t>
            </a:r>
            <a:r>
              <a:rPr lang="en-GB" sz="1400" i="1" dirty="0" smtClean="0"/>
              <a:t>Unsupervised learning of spatial-temporal models of objects in a long-term autonomy scenario</a:t>
            </a:r>
            <a:r>
              <a:rPr lang="en-GB" sz="1400" dirty="0" smtClean="0"/>
              <a:t>. Proc. IROS 2015.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Mapping &amp; Localisation in CHANGING Environments – </a:t>
            </a:r>
            <a:br>
              <a:rPr lang="en-GB" dirty="0" smtClean="0"/>
            </a:br>
            <a:r>
              <a:rPr lang="en-GB" dirty="0" smtClean="0"/>
              <a:t>Approach 3: FREQUENCY MAPPING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 Frequency-based Approach to Robotic Mapping (</a:t>
            </a:r>
            <a:r>
              <a:rPr lang="en-GB" dirty="0" err="1" smtClean="0"/>
              <a:t>FreMEn</a:t>
            </a:r>
            <a:r>
              <a:rPr lang="en-GB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Explicitly models the environment's dynamics based on spectral analysis</a:t>
            </a:r>
          </a:p>
          <a:p>
            <a:r>
              <a:rPr lang="en-GB" sz="2800" dirty="0" smtClean="0"/>
              <a:t>Enables prediction of environment state at a particular time of day, based on history of past observations</a:t>
            </a:r>
          </a:p>
          <a:p>
            <a:endParaRPr lang="en-GB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87624" y="6165368"/>
            <a:ext cx="6120680" cy="576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T. </a:t>
            </a:r>
            <a:r>
              <a:rPr lang="en-GB" sz="1400" dirty="0" err="1" smtClean="0"/>
              <a:t>Krajnik</a:t>
            </a:r>
            <a:r>
              <a:rPr lang="en-GB" sz="1400" dirty="0" smtClean="0"/>
              <a:t>, J. P. </a:t>
            </a:r>
            <a:r>
              <a:rPr lang="en-GB" sz="1400" dirty="0" err="1" smtClean="0"/>
              <a:t>Fentanes</a:t>
            </a:r>
            <a:r>
              <a:rPr lang="en-GB" sz="1400" dirty="0" smtClean="0"/>
              <a:t>, G. </a:t>
            </a:r>
            <a:r>
              <a:rPr lang="en-GB" sz="1400" dirty="0" err="1" smtClean="0"/>
              <a:t>Cielniak</a:t>
            </a:r>
            <a:r>
              <a:rPr lang="en-GB" sz="1400" dirty="0" smtClean="0"/>
              <a:t>, C. </a:t>
            </a:r>
            <a:r>
              <a:rPr lang="en-GB" sz="1400" dirty="0" err="1" smtClean="0"/>
              <a:t>Dondrup</a:t>
            </a:r>
            <a:r>
              <a:rPr lang="en-GB" sz="1400" dirty="0" smtClean="0"/>
              <a:t>, and T. </a:t>
            </a:r>
            <a:r>
              <a:rPr lang="en-GB" sz="1400" dirty="0" err="1" smtClean="0"/>
              <a:t>Duckett</a:t>
            </a:r>
            <a:r>
              <a:rPr lang="en-GB" sz="1400" dirty="0" smtClean="0"/>
              <a:t>. </a:t>
            </a:r>
            <a:r>
              <a:rPr lang="en-GB" sz="1400" i="1" dirty="0" smtClean="0"/>
              <a:t>Spectral Analysis for Long-Term Robotic Mapping. </a:t>
            </a:r>
            <a:r>
              <a:rPr lang="en-GB" sz="1400" dirty="0" smtClean="0"/>
              <a:t>In Proc. ICRA 2014.</a:t>
            </a:r>
          </a:p>
          <a:p>
            <a:endParaRPr lang="en-GB" sz="1400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628800"/>
            <a:ext cx="2615846" cy="20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3789041"/>
            <a:ext cx="2719586" cy="209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Clr>
                <a:srgbClr val="000000"/>
              </a:buClr>
              <a:buFont typeface="Calibri" pitchFamily="34" charset="0"/>
              <a:buNone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Objectives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 “Total recall”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Security, assistive care, etc.</a:t>
            </a:r>
          </a:p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Compactness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Online reasoning</a:t>
            </a:r>
          </a:p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Prediction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What will happen at time </a:t>
            </a:r>
            <a:r>
              <a:rPr lang="en-GB" i="1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</a:t>
            </a: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?</a:t>
            </a:r>
          </a:p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Novelty detection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000000"/>
              </a:buClr>
              <a:buFont typeface="Calibri" pitchFamily="34" charset="0"/>
              <a:buNone/>
            </a:pPr>
            <a:endParaRPr lang="en-GB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sp>
        <p:nvSpPr>
          <p:cNvPr id="4099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25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modelling</a:t>
            </a:r>
          </a:p>
        </p:txBody>
      </p:sp>
      <p:sp>
        <p:nvSpPr>
          <p:cNvPr id="33795" name="Shape 93"/>
          <p:cNvSpPr txBox="1">
            <a:spLocks/>
          </p:cNvSpPr>
          <p:nvPr/>
        </p:nvSpPr>
        <p:spPr bwMode="auto">
          <a:xfrm>
            <a:off x="581025" y="1268413"/>
            <a:ext cx="823912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Classical world models neglect the temporal domain: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uncertainty of any state </a:t>
            </a:r>
            <a:r>
              <a:rPr lang="en-GB" altLang="en-US" sz="2600" b="1" dirty="0" err="1">
                <a:latin typeface="Calibri" pitchFamily="34" charset="0"/>
                <a:sym typeface="Calibri" pitchFamily="34" charset="0"/>
              </a:rPr>
              <a:t>s</a:t>
            </a:r>
            <a:r>
              <a:rPr lang="en-GB" altLang="en-US" sz="2600" b="1" baseline="-25000" dirty="0" err="1">
                <a:latin typeface="Calibri" pitchFamily="34" charset="0"/>
                <a:sym typeface="Calibri" pitchFamily="34" charset="0"/>
              </a:rPr>
              <a:t>i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 is modelled by its probability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p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i</a:t>
            </a:r>
            <a:endParaRPr lang="en-GB" altLang="en-US" sz="2600" dirty="0">
              <a:latin typeface="Calibri" pitchFamily="34" charset="0"/>
              <a:sym typeface="Calibri" pitchFamily="34" charset="0"/>
            </a:endParaRPr>
          </a:p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Including temporal aspect means that: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uncertainty of </a:t>
            </a:r>
            <a:r>
              <a:rPr lang="en-GB" altLang="en-US" sz="2600" b="1" dirty="0" err="1">
                <a:latin typeface="Calibri" pitchFamily="34" charset="0"/>
                <a:sym typeface="Calibri" pitchFamily="34" charset="0"/>
              </a:rPr>
              <a:t>s</a:t>
            </a:r>
            <a:r>
              <a:rPr lang="en-GB" altLang="en-US" sz="2600" b="1" baseline="-25000" dirty="0" err="1">
                <a:latin typeface="Calibri" pitchFamily="34" charset="0"/>
                <a:sym typeface="Calibri" pitchFamily="34" charset="0"/>
              </a:rPr>
              <a:t>i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 is modelled by probability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p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i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However: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storing all observed </a:t>
            </a:r>
            <a:r>
              <a:rPr lang="en-GB" altLang="en-US" sz="2600" b="1" dirty="0" err="1">
                <a:latin typeface="Calibri" pitchFamily="34" charset="0"/>
                <a:sym typeface="Calibri" pitchFamily="34" charset="0"/>
              </a:rPr>
              <a:t>s</a:t>
            </a:r>
            <a:r>
              <a:rPr lang="en-GB" altLang="en-US" sz="2600" b="1" baseline="-25000" dirty="0" err="1">
                <a:latin typeface="Calibri" pitchFamily="34" charset="0"/>
                <a:sym typeface="Calibri" pitchFamily="34" charset="0"/>
              </a:rPr>
              <a:t>i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 and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p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i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 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is not feasible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Basic idea: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in days-to-months scales, </a:t>
            </a:r>
            <a:r>
              <a:rPr lang="en-GB" altLang="en-US" sz="2600" b="1" dirty="0" err="1">
                <a:latin typeface="Calibri" pitchFamily="34" charset="0"/>
                <a:sym typeface="Calibri" pitchFamily="34" charset="0"/>
              </a:rPr>
              <a:t>s</a:t>
            </a:r>
            <a:r>
              <a:rPr lang="en-GB" altLang="en-US" sz="2600" b="1" baseline="-25000" dirty="0" err="1">
                <a:latin typeface="Calibri" pitchFamily="34" charset="0"/>
                <a:sym typeface="Calibri" pitchFamily="34" charset="0"/>
              </a:rPr>
              <a:t>i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(t), p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i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 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are quasi-periodic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represent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p</a:t>
            </a:r>
            <a:r>
              <a:rPr lang="en-GB" altLang="en-US" sz="2600" b="1" baseline="-25000" dirty="0">
                <a:latin typeface="Calibri" pitchFamily="34" charset="0"/>
                <a:sym typeface="Calibri" pitchFamily="34" charset="0"/>
              </a:rPr>
              <a:t>i </a:t>
            </a:r>
            <a:r>
              <a:rPr lang="en-GB" altLang="en-US" sz="2600" b="1" dirty="0">
                <a:latin typeface="Calibri" pitchFamily="34" charset="0"/>
                <a:sym typeface="Calibri" pitchFamily="34" charset="0"/>
              </a:rPr>
              <a:t>(t) </a:t>
            </a: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as superposition of harmonic functions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identify harmonic functions by Fourier transform</a:t>
            </a:r>
          </a:p>
          <a:p>
            <a:pPr marL="342900" indent="-3365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altLang="en-US" sz="2600" dirty="0">
              <a:latin typeface="Calibri" pitchFamily="34" charset="0"/>
              <a:sym typeface="Calibri" pitchFamily="34" charset="0"/>
            </a:endParaRPr>
          </a:p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endParaRPr lang="en-GB" altLang="en-US" sz="2600" dirty="0"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1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b="1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FRE</a:t>
            </a:r>
            <a:r>
              <a:rPr lang="en-GB" altLang="en-US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quency </a:t>
            </a:r>
            <a:r>
              <a:rPr lang="en-GB" altLang="en-US" b="1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M</a:t>
            </a:r>
            <a:r>
              <a:rPr lang="en-GB" altLang="en-US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ap </a:t>
            </a:r>
            <a:r>
              <a:rPr lang="en-GB" altLang="en-US" b="1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EN</a:t>
            </a:r>
            <a:r>
              <a:rPr lang="en-GB" altLang="en-US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hancement</a:t>
            </a:r>
          </a:p>
        </p:txBody>
      </p:sp>
      <p:pic>
        <p:nvPicPr>
          <p:cNvPr id="32772" name="Picture 4" descr="example5-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622425"/>
            <a:ext cx="75596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87624" y="6165368"/>
            <a:ext cx="6120680" cy="576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T. </a:t>
            </a:r>
            <a:r>
              <a:rPr lang="en-GB" sz="1400" dirty="0" err="1" smtClean="0"/>
              <a:t>Krajnik</a:t>
            </a:r>
            <a:r>
              <a:rPr lang="en-GB" sz="1400" dirty="0" smtClean="0"/>
              <a:t>, J. P. </a:t>
            </a:r>
            <a:r>
              <a:rPr lang="en-GB" sz="1400" dirty="0" err="1" smtClean="0"/>
              <a:t>Fentanes</a:t>
            </a:r>
            <a:r>
              <a:rPr lang="en-GB" sz="1400" dirty="0" smtClean="0"/>
              <a:t>, G. </a:t>
            </a:r>
            <a:r>
              <a:rPr lang="en-GB" sz="1400" dirty="0" err="1" smtClean="0"/>
              <a:t>Cielniak</a:t>
            </a:r>
            <a:r>
              <a:rPr lang="en-GB" sz="1400" dirty="0" smtClean="0"/>
              <a:t>, C. </a:t>
            </a:r>
            <a:r>
              <a:rPr lang="en-GB" sz="1400" dirty="0" err="1" smtClean="0"/>
              <a:t>Dondrup</a:t>
            </a:r>
            <a:r>
              <a:rPr lang="en-GB" sz="1400" dirty="0" smtClean="0"/>
              <a:t>, and T. </a:t>
            </a:r>
            <a:r>
              <a:rPr lang="en-GB" sz="1400" dirty="0" err="1" smtClean="0"/>
              <a:t>Duckett</a:t>
            </a:r>
            <a:r>
              <a:rPr lang="en-GB" sz="1400" dirty="0" smtClean="0"/>
              <a:t>. </a:t>
            </a:r>
            <a:r>
              <a:rPr lang="en-GB" sz="1400" i="1" dirty="0" smtClean="0"/>
              <a:t>Spectral Analysis for Long-Term Robotic Mapping. </a:t>
            </a:r>
            <a:r>
              <a:rPr lang="en-GB" sz="1400" dirty="0" smtClean="0"/>
              <a:t>In Proc. ICRA 2014.</a:t>
            </a:r>
          </a:p>
          <a:p>
            <a:endParaRPr lang="en-GB" sz="1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Fourier Transform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video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</a:p>
        </p:txBody>
      </p:sp>
      <p:sp>
        <p:nvSpPr>
          <p:cNvPr id="4" name="Shape 93"/>
          <p:cNvSpPr txBox="1">
            <a:spLocks/>
          </p:cNvSpPr>
          <p:nvPr/>
        </p:nvSpPr>
        <p:spPr bwMode="auto">
          <a:xfrm>
            <a:off x="569913" y="1571625"/>
            <a:ext cx="7818437" cy="633413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/>
          <a:lstStyle>
            <a:lvl1pPr marL="342900" indent="-222250" algn="l" rtl="0" eaLnBrk="0" fontAlgn="base" hangingPunct="0">
              <a:spcBef>
                <a:spcPts val="64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 eaLnBrk="0" fontAlgn="base" hangingPunct="0">
              <a:spcBef>
                <a:spcPts val="56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 eaLnBrk="0" fontAlgn="base" hangingPunct="0">
              <a:spcBef>
                <a:spcPts val="48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36550" eaLnBrk="1" hangingPunct="1">
              <a:spcBef>
                <a:spcPts val="638"/>
              </a:spcBef>
              <a:buClr>
                <a:srgbClr val="000000"/>
              </a:buClr>
              <a:buFontTx/>
              <a:buNone/>
              <a:defRPr/>
            </a:pPr>
            <a:r>
              <a:rPr lang="en-GB" altLang="en-US" sz="2600" kern="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  <a:sym typeface="Calibri" pitchFamily="34" charset="0"/>
              </a:rPr>
              <a:t>Continuous observation of an office door (open/closed) </a:t>
            </a:r>
            <a:endParaRPr lang="en-GB" altLang="en-US" sz="2600" b="1" kern="0" dirty="0" smtClean="0">
              <a:solidFill>
                <a:srgbClr val="000000"/>
              </a:solidFill>
              <a:latin typeface="Calibri" pitchFamily="34" charset="0"/>
              <a:cs typeface="Arial" pitchFamily="34" charset="0"/>
              <a:sym typeface="Calibri" pitchFamily="34" charset="0"/>
            </a:endParaRPr>
          </a:p>
        </p:txBody>
      </p:sp>
      <p:pic>
        <p:nvPicPr>
          <p:cNvPr id="33796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00" y="2492375"/>
            <a:ext cx="24288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1075" y="2492375"/>
            <a:ext cx="2430463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Shape 93"/>
          <p:cNvSpPr txBox="1">
            <a:spLocks/>
          </p:cNvSpPr>
          <p:nvPr/>
        </p:nvSpPr>
        <p:spPr bwMode="auto">
          <a:xfrm>
            <a:off x="677863" y="2492375"/>
            <a:ext cx="26701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63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State </a:t>
            </a:r>
            <a:r>
              <a:rPr lang="en-GB" altLang="en-US" sz="2600" b="1">
                <a:latin typeface="Calibri" pitchFamily="34" charset="0"/>
                <a:sym typeface="Calibri" pitchFamily="34" charset="0"/>
              </a:rPr>
              <a:t>s(t)</a:t>
            </a:r>
            <a:r>
              <a:rPr lang="en-GB" altLang="en-US" sz="2600">
                <a:latin typeface="Calibri" pitchFamily="34" charset="0"/>
                <a:sym typeface="Calibri" pitchFamily="34" charset="0"/>
              </a:rPr>
              <a:t>: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open/closed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Timescale: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one week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Measurements: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30</a:t>
            </a:r>
            <a:r>
              <a:rPr lang="cs-CZ" altLang="en-US" sz="2600">
                <a:latin typeface="Calibri" pitchFamily="34" charset="0"/>
                <a:sym typeface="Calibri" pitchFamily="34" charset="0"/>
              </a:rPr>
              <a:t>H</a:t>
            </a:r>
            <a:r>
              <a:rPr lang="en-GB" altLang="en-US" sz="2600">
                <a:latin typeface="Calibri" pitchFamily="34" charset="0"/>
                <a:sym typeface="Calibri" pitchFamily="34" charset="0"/>
              </a:rPr>
              <a:t>z x 7 days </a:t>
            </a:r>
          </a:p>
          <a:p>
            <a:pPr marL="635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≈ 18 000 000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440000"/>
            <a:ext cx="7823875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8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440000"/>
            <a:ext cx="779873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40000" y="1440000"/>
            <a:ext cx="7920432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/>
          <a:stretch/>
        </p:blipFill>
        <p:spPr bwMode="auto">
          <a:xfrm>
            <a:off x="540000" y="1440000"/>
            <a:ext cx="784842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440000"/>
            <a:ext cx="7920432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7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Temporal domain model: example</a:t>
            </a: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440000"/>
            <a:ext cx="806444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000000"/>
              </a:buClr>
              <a:buFont typeface="Calibri" pitchFamily="34" charset="0"/>
              <a:buNone/>
            </a:pPr>
            <a:endParaRPr lang="en-GB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sp>
        <p:nvSpPr>
          <p:cNvPr id="5123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25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93"/>
          <p:cNvSpPr txBox="1">
            <a:spLocks/>
          </p:cNvSpPr>
          <p:nvPr/>
        </p:nvSpPr>
        <p:spPr bwMode="auto">
          <a:xfrm>
            <a:off x="569913" y="1268413"/>
            <a:ext cx="781843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2228" name="Shape 92"/>
          <p:cNvSpPr txBox="1">
            <a:spLocks noGrp="1"/>
          </p:cNvSpPr>
          <p:nvPr>
            <p:ph type="title"/>
          </p:nvPr>
        </p:nvSpPr>
        <p:spPr/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2: Topological Localization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altLang="en-US" kern="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  <a:sym typeface="Calibri" pitchFamily="34" charset="0"/>
              </a:rPr>
              <a:t>Predict visual appearance of the environment and use the predicted model for topological localization</a:t>
            </a:r>
          </a:p>
          <a:p>
            <a:endParaRPr lang="en-GB" dirty="0"/>
          </a:p>
        </p:txBody>
      </p:sp>
      <p:pic>
        <p:nvPicPr>
          <p:cNvPr id="7" name="Picture 7" descr="ma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70963"/>
            <a:ext cx="4038600" cy="43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27584" y="6165368"/>
            <a:ext cx="7488832" cy="576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T. </a:t>
            </a:r>
            <a:r>
              <a:rPr lang="en-GB" sz="1400" dirty="0" err="1" smtClean="0"/>
              <a:t>Krajnik</a:t>
            </a:r>
            <a:r>
              <a:rPr lang="en-GB" sz="1400" dirty="0" smtClean="0"/>
              <a:t>, J. P. </a:t>
            </a:r>
            <a:r>
              <a:rPr lang="en-GB" sz="1400" dirty="0" err="1" smtClean="0"/>
              <a:t>Fentanes</a:t>
            </a:r>
            <a:r>
              <a:rPr lang="en-GB" sz="1400" dirty="0" smtClean="0"/>
              <a:t>, O. </a:t>
            </a:r>
            <a:r>
              <a:rPr lang="en-GB" sz="1400" dirty="0" err="1" smtClean="0"/>
              <a:t>Mozos</a:t>
            </a:r>
            <a:r>
              <a:rPr lang="en-GB" sz="1400" dirty="0" smtClean="0"/>
              <a:t>, T. </a:t>
            </a:r>
            <a:r>
              <a:rPr lang="en-GB" sz="1400" dirty="0" err="1" smtClean="0"/>
              <a:t>Duckett</a:t>
            </a:r>
            <a:r>
              <a:rPr lang="en-GB" sz="1400" dirty="0" smtClean="0"/>
              <a:t>, J. </a:t>
            </a:r>
            <a:r>
              <a:rPr lang="en-GB" sz="1400" dirty="0" err="1" smtClean="0"/>
              <a:t>Ekekrantz</a:t>
            </a:r>
            <a:r>
              <a:rPr lang="en-GB" sz="1400" dirty="0" smtClean="0"/>
              <a:t> and M. </a:t>
            </a:r>
            <a:r>
              <a:rPr lang="en-GB" sz="1400" dirty="0" err="1" smtClean="0"/>
              <a:t>Hanheide</a:t>
            </a:r>
            <a:r>
              <a:rPr lang="en-GB" sz="1400" dirty="0" smtClean="0"/>
              <a:t>. </a:t>
            </a:r>
            <a:r>
              <a:rPr lang="en-GB" sz="1400" i="1" dirty="0" smtClean="0"/>
              <a:t>Long–Term Topological Localisation for Service Robots in Dynamic Environments using Spectral Maps. </a:t>
            </a:r>
            <a:r>
              <a:rPr lang="en-GB" sz="1400" dirty="0" smtClean="0"/>
              <a:t>In Proc. IROS 2014.</a:t>
            </a:r>
          </a:p>
          <a:p>
            <a:endParaRPr lang="en-GB" sz="1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2: Topological Localization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3D point clouds and RGB </a:t>
            </a:r>
            <a:r>
              <a:rPr lang="en-GB" dirty="0" smtClean="0"/>
              <a:t>images of eight locations recorded every 10 minutes</a:t>
            </a:r>
          </a:p>
          <a:p>
            <a:r>
              <a:rPr lang="en-GB" dirty="0" smtClean="0"/>
              <a:t>Training:</a:t>
            </a:r>
          </a:p>
          <a:p>
            <a:pPr lvl="1"/>
            <a:r>
              <a:rPr lang="en-GB" dirty="0" smtClean="0"/>
              <a:t>Model constructed using one week of data in 2</a:t>
            </a:r>
            <a:r>
              <a:rPr lang="en-GB" baseline="30000" dirty="0" smtClean="0"/>
              <a:t>nd</a:t>
            </a:r>
            <a:r>
              <a:rPr lang="en-GB" dirty="0" smtClean="0"/>
              <a:t> week of Nov. 2013 </a:t>
            </a:r>
          </a:p>
          <a:p>
            <a:pPr lvl="1"/>
            <a:r>
              <a:rPr lang="en-GB" dirty="0" smtClean="0"/>
              <a:t>approx. 8000 observations, 35 km travelled</a:t>
            </a:r>
          </a:p>
          <a:p>
            <a:r>
              <a:rPr lang="en-GB" dirty="0" smtClean="0"/>
              <a:t>Testing</a:t>
            </a:r>
          </a:p>
          <a:p>
            <a:pPr lvl="1"/>
            <a:r>
              <a:rPr lang="en-GB" dirty="0" smtClean="0"/>
              <a:t>One day in the next week (Nov. 2013)</a:t>
            </a:r>
          </a:p>
          <a:p>
            <a:pPr lvl="1"/>
            <a:r>
              <a:rPr lang="en-GB" dirty="0" smtClean="0"/>
              <a:t>Another day in Feb. 2014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2: Topological Localization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Tested two types of place models:</a:t>
            </a:r>
          </a:p>
          <a:p>
            <a:pPr lvl="1"/>
            <a:r>
              <a:rPr lang="en-GB" dirty="0" smtClean="0"/>
              <a:t>3D occupancy grids</a:t>
            </a:r>
          </a:p>
          <a:p>
            <a:pPr lvl="2"/>
            <a:r>
              <a:rPr lang="en-GB" dirty="0" smtClean="0"/>
              <a:t>Matched using Hamming distance</a:t>
            </a:r>
          </a:p>
          <a:p>
            <a:pPr lvl="1"/>
            <a:r>
              <a:rPr lang="en-GB" dirty="0" smtClean="0"/>
              <a:t>Visual descriptors</a:t>
            </a:r>
          </a:p>
          <a:p>
            <a:pPr lvl="2"/>
            <a:r>
              <a:rPr lang="en-GB" dirty="0" smtClean="0"/>
              <a:t>BRIEF algorithm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92"/>
          <p:cNvSpPr txBox="1">
            <a:spLocks noGrp="1"/>
          </p:cNvSpPr>
          <p:nvPr>
            <p:ph type="title"/>
          </p:nvPr>
        </p:nvSpPr>
        <p:spPr/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2: Topological Localization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video</a:t>
            </a:r>
            <a:endParaRPr lang="en-GB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hape 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2: Topological Localization</a:t>
            </a:r>
          </a:p>
        </p:txBody>
      </p:sp>
      <p:sp>
        <p:nvSpPr>
          <p:cNvPr id="10" name="Shape 93"/>
          <p:cNvSpPr txBox="1">
            <a:spLocks/>
          </p:cNvSpPr>
          <p:nvPr/>
        </p:nvSpPr>
        <p:spPr bwMode="auto">
          <a:xfrm>
            <a:off x="684213" y="1268413"/>
            <a:ext cx="7488237" cy="865187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/>
          <a:lstStyle>
            <a:lvl1pPr marL="342900" indent="-222250" algn="l" rtl="0" eaLnBrk="0" fontAlgn="base" hangingPunct="0">
              <a:spcBef>
                <a:spcPts val="64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 eaLnBrk="0" fontAlgn="base" hangingPunct="0">
              <a:spcBef>
                <a:spcPts val="56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 eaLnBrk="0" fontAlgn="base" hangingPunct="0">
              <a:spcBef>
                <a:spcPts val="48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36550" algn="ctr" eaLnBrk="1" hangingPunct="1">
              <a:spcBef>
                <a:spcPts val="638"/>
              </a:spcBef>
              <a:buClr>
                <a:srgbClr val="000000"/>
              </a:buClr>
              <a:buFontTx/>
              <a:buNone/>
              <a:defRPr/>
            </a:pPr>
            <a:r>
              <a:rPr lang="en-GB" altLang="en-US" sz="2600" kern="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  <a:sym typeface="Calibri" pitchFamily="34" charset="0"/>
              </a:rPr>
              <a:t>Spectral model learned during Nov 2013 was used </a:t>
            </a:r>
          </a:p>
          <a:p>
            <a:pPr indent="-336550" algn="ctr" eaLnBrk="1" hangingPunct="1">
              <a:spcBef>
                <a:spcPts val="638"/>
              </a:spcBef>
              <a:buClr>
                <a:srgbClr val="000000"/>
              </a:buClr>
              <a:buFontTx/>
              <a:buNone/>
              <a:defRPr/>
            </a:pPr>
            <a:r>
              <a:rPr lang="en-GB" altLang="en-US" sz="2600" kern="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  <a:sym typeface="Calibri" pitchFamily="34" charset="0"/>
              </a:rPr>
              <a:t>for localization on December 2013 and February 2014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420888"/>
            <a:ext cx="7092280" cy="415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235"/>
          <p:cNvSpPr txBox="1">
            <a:spLocks noGrp="1"/>
          </p:cNvSpPr>
          <p:nvPr>
            <p:ph type="body" idx="1"/>
          </p:nvPr>
        </p:nvSpPr>
        <p:spPr>
          <a:xfrm>
            <a:off x="496888" y="1631950"/>
            <a:ext cx="8229600" cy="4525963"/>
          </a:xfrm>
        </p:spPr>
        <p:txBody>
          <a:bodyPr tIns="45700" bIns="45700"/>
          <a:lstStyle/>
          <a:p>
            <a:pPr marL="0" indent="0" eaLnBrk="1" hangingPunct="1">
              <a:spcBef>
                <a:spcPts val="638"/>
              </a:spcBef>
              <a:buClr>
                <a:srgbClr val="000000"/>
              </a:buClr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
</a:t>
            </a:r>
          </a:p>
          <a:p>
            <a:pPr marL="0" indent="0" eaLnBrk="1" hangingPunct="1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altLang="en-US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sp>
        <p:nvSpPr>
          <p:cNvPr id="57347" name="Shape 236"/>
          <p:cNvSpPr>
            <a:spLocks noChangeArrowheads="1"/>
          </p:cNvSpPr>
          <p:nvPr/>
        </p:nvSpPr>
        <p:spPr bwMode="auto">
          <a:xfrm>
            <a:off x="395288" y="2420938"/>
            <a:ext cx="5467350" cy="41068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57348" name="Shape 237"/>
          <p:cNvSpPr>
            <a:spLocks noChangeArrowheads="1"/>
          </p:cNvSpPr>
          <p:nvPr/>
        </p:nvSpPr>
        <p:spPr bwMode="auto">
          <a:xfrm>
            <a:off x="6156325" y="2420938"/>
            <a:ext cx="2571750" cy="1938337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57349" name="Shape 238"/>
          <p:cNvSpPr>
            <a:spLocks noChangeArrowheads="1"/>
          </p:cNvSpPr>
          <p:nvPr/>
        </p:nvSpPr>
        <p:spPr bwMode="auto">
          <a:xfrm>
            <a:off x="6156325" y="4437063"/>
            <a:ext cx="2571750" cy="18986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57350" name="Shape 2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tIns="45700" bIns="45700">
            <a:normAutofit fontScale="90000"/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Example 3: Anomaly detection:  </a:t>
            </a:r>
            <a:b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</a:br>
            <a:r>
              <a:rPr lang="en-GB" alt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  <a:sym typeface="Calibri" pitchFamily="34" charset="0"/>
              </a:rPr>
              <a:t>Person presence</a:t>
            </a:r>
            <a:endParaRPr lang="en-GB" altLang="en-US" sz="3000" dirty="0" smtClean="0">
              <a:solidFill>
                <a:srgbClr val="000000"/>
              </a:solidFill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  <p:sp>
        <p:nvSpPr>
          <p:cNvPr id="57352" name="Shape 93"/>
          <p:cNvSpPr txBox="1">
            <a:spLocks/>
          </p:cNvSpPr>
          <p:nvPr/>
        </p:nvSpPr>
        <p:spPr bwMode="auto">
          <a:xfrm>
            <a:off x="2771775" y="3716338"/>
            <a:ext cx="1655763" cy="495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Anomalies</a:t>
            </a:r>
            <a:endParaRPr lang="en-GB" altLang="en-US" sz="2600" b="1"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7353" name="Shape 93"/>
          <p:cNvSpPr txBox="1">
            <a:spLocks/>
          </p:cNvSpPr>
          <p:nvPr/>
        </p:nvSpPr>
        <p:spPr bwMode="auto">
          <a:xfrm>
            <a:off x="539750" y="1484313"/>
            <a:ext cx="78486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 algn="just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	Location-specific model of person presence at three different locations</a:t>
            </a:r>
          </a:p>
          <a:p>
            <a:pPr marL="342900" indent="-336550" algn="just">
              <a:spcBef>
                <a:spcPts val="638"/>
              </a:spcBef>
              <a:buClr>
                <a:srgbClr val="000000"/>
              </a:buClr>
            </a:pPr>
            <a:r>
              <a:rPr lang="en-GB" altLang="en-US" sz="2600">
                <a:latin typeface="Calibri" pitchFamily="34" charset="0"/>
                <a:sym typeface="Calibri" pitchFamily="34" charset="0"/>
              </a:rPr>
              <a:t> </a:t>
            </a:r>
            <a:endParaRPr lang="en-GB" altLang="en-US" sz="2600" b="1"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Example 4: Time-dependent topological maps for motion planning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60" y="1600200"/>
            <a:ext cx="6834480" cy="4525963"/>
          </a:xfr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27584" y="6237376"/>
            <a:ext cx="7488832" cy="576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J. P. Fentanes, B. </a:t>
            </a:r>
            <a:r>
              <a:rPr lang="en-GB" sz="1400" dirty="0" err="1" smtClean="0"/>
              <a:t>Lacerda</a:t>
            </a:r>
            <a:r>
              <a:rPr lang="en-GB" sz="1400" dirty="0" smtClean="0"/>
              <a:t>, T.  Krajnik, N. Hawes and M. Hanheide. </a:t>
            </a:r>
            <a:r>
              <a:rPr lang="en-GB" sz="1400" i="1" dirty="0" smtClean="0"/>
              <a:t>Now or Later? Predicting and Maximising Success of Navigation Actions from Long-Term Experience. </a:t>
            </a:r>
            <a:r>
              <a:rPr lang="en-GB" sz="1400" dirty="0" smtClean="0"/>
              <a:t>In Proc. ICRA 2015.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604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Augmented Topological Map Representation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6 CuadroTexto"/>
              <p:cNvSpPr txBox="1"/>
              <p:nvPr/>
            </p:nvSpPr>
            <p:spPr>
              <a:xfrm>
                <a:off x="2397608" y="2576516"/>
                <a:ext cx="3567067" cy="612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 smtClean="0"/>
                  <a:t>T=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32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CO" sz="3200" b="0" i="1" smtClean="0">
                            <a:latin typeface="Cambria Math"/>
                          </a:rPr>
                          <m:t>𝑉</m:t>
                        </m:r>
                        <m:r>
                          <a:rPr lang="es-CO" sz="3200" b="0" i="1" smtClean="0">
                            <a:latin typeface="Cambria Math"/>
                          </a:rPr>
                          <m:t>,</m:t>
                        </m:r>
                        <m:r>
                          <a:rPr lang="es-CO" sz="3200" b="0" i="1" smtClean="0">
                            <a:latin typeface="Cambria Math"/>
                          </a:rPr>
                          <m:t>𝐸</m:t>
                        </m:r>
                        <m:r>
                          <a:rPr lang="es-CO" sz="3200" b="0" i="1" smtClean="0">
                            <a:latin typeface="Cambria Math"/>
                          </a:rPr>
                          <m:t>,</m:t>
                        </m:r>
                        <m:r>
                          <a:rPr lang="es-CO" sz="3200" b="0" i="1" smtClean="0">
                            <a:latin typeface="Cambria Math"/>
                          </a:rPr>
                          <m:t>𝑁</m:t>
                        </m:r>
                        <m:r>
                          <a:rPr lang="es-CO" sz="3200" b="0" i="1" smtClean="0">
                            <a:latin typeface="Cambria Math"/>
                          </a:rPr>
                          <m:t>,</m:t>
                        </m:r>
                        <m:r>
                          <a:rPr lang="es-CO" sz="3200" b="0" i="1" smtClean="0">
                            <a:latin typeface="Cambria Math"/>
                          </a:rPr>
                          <m:t>𝑛𝑎𝑣</m:t>
                        </m:r>
                        <m:r>
                          <a:rPr lang="es-CO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s-CO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CO" sz="3200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s-CO" sz="3200" b="0" i="1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</m:e>
                    </m:d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08" y="2576516"/>
                <a:ext cx="3567067" cy="612000"/>
              </a:xfrm>
              <a:prstGeom prst="rect">
                <a:avLst/>
              </a:prstGeom>
              <a:blipFill rotWithShape="1">
                <a:blip r:embed="rId2"/>
                <a:stretch>
                  <a:fillRect l="-4274" t="-12000" b="-29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22 CuadroTexto"/>
          <p:cNvSpPr txBox="1"/>
          <p:nvPr/>
        </p:nvSpPr>
        <p:spPr>
          <a:xfrm>
            <a:off x="107504" y="3390091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tx2"/>
                </a:solidFill>
              </a:rPr>
              <a:t>Set of Locations</a:t>
            </a:r>
            <a:endParaRPr lang="en-GB" sz="1600" b="1" dirty="0">
              <a:solidFill>
                <a:schemeClr val="tx2"/>
              </a:solidFill>
            </a:endParaRPr>
          </a:p>
        </p:txBody>
      </p:sp>
      <p:sp>
        <p:nvSpPr>
          <p:cNvPr id="6" name="26 Rectángulo"/>
          <p:cNvSpPr/>
          <p:nvPr/>
        </p:nvSpPr>
        <p:spPr>
          <a:xfrm>
            <a:off x="3040889" y="2696783"/>
            <a:ext cx="288032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28 Conector angular"/>
          <p:cNvCxnSpPr>
            <a:stCxn id="5" idx="3"/>
            <a:endCxn id="6" idx="2"/>
          </p:cNvCxnSpPr>
          <p:nvPr/>
        </p:nvCxnSpPr>
        <p:spPr>
          <a:xfrm flipV="1">
            <a:off x="1888761" y="3128831"/>
            <a:ext cx="1296144" cy="430537"/>
          </a:xfrm>
          <a:prstGeom prst="bentConnector2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0 Rectángulo"/>
          <p:cNvSpPr/>
          <p:nvPr/>
        </p:nvSpPr>
        <p:spPr>
          <a:xfrm>
            <a:off x="3449187" y="2696783"/>
            <a:ext cx="288032" cy="43204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31 CuadroTexto"/>
          <p:cNvSpPr txBox="1"/>
          <p:nvPr/>
        </p:nvSpPr>
        <p:spPr>
          <a:xfrm>
            <a:off x="147402" y="3678123"/>
            <a:ext cx="274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accent3">
                    <a:lumMod val="50000"/>
                  </a:schemeClr>
                </a:solidFill>
              </a:rPr>
              <a:t>Action Between Locations</a:t>
            </a:r>
            <a:endParaRPr lang="en-GB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0" name="32 Conector angular"/>
          <p:cNvCxnSpPr>
            <a:stCxn id="9" idx="3"/>
            <a:endCxn id="8" idx="2"/>
          </p:cNvCxnSpPr>
          <p:nvPr/>
        </p:nvCxnSpPr>
        <p:spPr>
          <a:xfrm flipV="1">
            <a:off x="2896873" y="3128831"/>
            <a:ext cx="696330" cy="718569"/>
          </a:xfrm>
          <a:prstGeom prst="bentConnector2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34 Rectángulo"/>
          <p:cNvSpPr/>
          <p:nvPr/>
        </p:nvSpPr>
        <p:spPr>
          <a:xfrm>
            <a:off x="3893110" y="2696783"/>
            <a:ext cx="288032" cy="43204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35 CuadroTexto"/>
          <p:cNvSpPr txBox="1"/>
          <p:nvPr/>
        </p:nvSpPr>
        <p:spPr>
          <a:xfrm>
            <a:off x="143101" y="4016677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accent5">
                    <a:lumMod val="50000"/>
                  </a:schemeClr>
                </a:solidFill>
              </a:rPr>
              <a:t>Set of Possible Actions</a:t>
            </a:r>
            <a:endParaRPr lang="en-GB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" name="36 Conector angular"/>
          <p:cNvCxnSpPr>
            <a:stCxn id="12" idx="3"/>
            <a:endCxn id="11" idx="2"/>
          </p:cNvCxnSpPr>
          <p:nvPr/>
        </p:nvCxnSpPr>
        <p:spPr>
          <a:xfrm flipV="1">
            <a:off x="2608841" y="3128831"/>
            <a:ext cx="1428285" cy="1057123"/>
          </a:xfrm>
          <a:prstGeom prst="bentConnector2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38 CuadroTexto"/>
          <p:cNvSpPr txBox="1"/>
          <p:nvPr/>
        </p:nvSpPr>
        <p:spPr>
          <a:xfrm>
            <a:off x="162044" y="4326195"/>
            <a:ext cx="2946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600" b="1" dirty="0" smtClean="0">
                <a:solidFill>
                  <a:schemeClr val="tx2">
                    <a:lumMod val="50000"/>
                  </a:schemeClr>
                </a:solidFill>
              </a:rPr>
              <a:t>Function that maps an edge</a:t>
            </a:r>
          </a:p>
          <a:p>
            <a:r>
              <a:rPr lang="en-GB" sz="1600" b="1" dirty="0" smtClean="0">
                <a:solidFill>
                  <a:schemeClr val="tx2">
                    <a:lumMod val="50000"/>
                  </a:schemeClr>
                </a:solidFill>
              </a:rPr>
              <a:t>between two locations to an</a:t>
            </a:r>
          </a:p>
          <a:p>
            <a:r>
              <a:rPr lang="en-GB" sz="1600" b="1" dirty="0" smtClean="0">
                <a:solidFill>
                  <a:schemeClr val="tx2">
                    <a:lumMod val="50000"/>
                  </a:schemeClr>
                </a:solidFill>
              </a:rPr>
              <a:t>action </a:t>
            </a:r>
            <a:endParaRPr lang="en-GB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39 Rectángulo"/>
          <p:cNvSpPr/>
          <p:nvPr/>
        </p:nvSpPr>
        <p:spPr>
          <a:xfrm>
            <a:off x="4314153" y="2696783"/>
            <a:ext cx="719210" cy="43204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40 Conector angular"/>
          <p:cNvCxnSpPr>
            <a:stCxn id="14" idx="3"/>
            <a:endCxn id="15" idx="2"/>
          </p:cNvCxnSpPr>
          <p:nvPr/>
        </p:nvCxnSpPr>
        <p:spPr>
          <a:xfrm flipV="1">
            <a:off x="3108684" y="3128831"/>
            <a:ext cx="1565074" cy="1612863"/>
          </a:xfrm>
          <a:prstGeom prst="bentConnector2">
            <a:avLst/>
          </a:prstGeom>
          <a:ln w="190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49 Rectángulo"/>
          <p:cNvSpPr/>
          <p:nvPr/>
        </p:nvSpPr>
        <p:spPr>
          <a:xfrm>
            <a:off x="5148064" y="2688072"/>
            <a:ext cx="50405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48 CuadroTexto"/>
          <p:cNvSpPr txBox="1"/>
          <p:nvPr/>
        </p:nvSpPr>
        <p:spPr>
          <a:xfrm>
            <a:off x="5616116" y="3440613"/>
            <a:ext cx="3420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Is the set of probabilities of each edge </a:t>
            </a:r>
            <a:r>
              <a:rPr lang="en-GB" sz="1600" b="1" dirty="0" smtClean="0">
                <a:solidFill>
                  <a:srgbClr val="C00000"/>
                </a:solidFill>
              </a:rPr>
              <a:t>being traversable </a:t>
            </a:r>
            <a:r>
              <a:rPr lang="en-GB" sz="1600" b="1" dirty="0">
                <a:solidFill>
                  <a:srgbClr val="C00000"/>
                </a:solidFill>
              </a:rPr>
              <a:t>at time </a:t>
            </a:r>
            <a:r>
              <a:rPr lang="en-GB" sz="1600" b="1" i="1" dirty="0" smtClean="0">
                <a:solidFill>
                  <a:srgbClr val="C00000"/>
                </a:solidFill>
              </a:rPr>
              <a:t>t, 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19" name="51 Conector angular"/>
          <p:cNvCxnSpPr>
            <a:stCxn id="18" idx="1"/>
            <a:endCxn id="17" idx="2"/>
          </p:cNvCxnSpPr>
          <p:nvPr/>
        </p:nvCxnSpPr>
        <p:spPr>
          <a:xfrm rot="10800000">
            <a:off x="5400092" y="3120121"/>
            <a:ext cx="216024" cy="612881"/>
          </a:xfrm>
          <a:prstGeom prst="bentConnector2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54 CuadroTexto"/>
              <p:cNvSpPr txBox="1"/>
              <p:nvPr/>
            </p:nvSpPr>
            <p:spPr>
              <a:xfrm>
                <a:off x="5652120" y="4160385"/>
                <a:ext cx="3211007" cy="79239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s-CO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CO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s-CO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/>
                              <a:ea typeface="Cambria Math"/>
                            </a:rPr>
                            <m:t>∝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CO" sz="16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sz="1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sz="16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s-CO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CO" sz="16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/>
                                  <a:ea typeface="Cambria Math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CO" sz="16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O" sz="1600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CO" sz="16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O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s-CO" sz="16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s-CO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CO" sz="1600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s-CO" sz="16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s-CO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5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160385"/>
                <a:ext cx="3211007" cy="7923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3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Long-Term Deployment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 descr="C:\Users\usuario\Documents\pitch\ICRA2015\15-ICRA-Topological-Fremem-Prediction\figs\drawings\draw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5109"/>
          <a:stretch/>
        </p:blipFill>
        <p:spPr bwMode="auto">
          <a:xfrm>
            <a:off x="269295" y="1881272"/>
            <a:ext cx="5310817" cy="39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9 Flecha abajo"/>
          <p:cNvSpPr/>
          <p:nvPr/>
        </p:nvSpPr>
        <p:spPr>
          <a:xfrm flipV="1">
            <a:off x="4220599" y="4353228"/>
            <a:ext cx="133226" cy="4439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13 CuadroTexto"/>
          <p:cNvSpPr txBox="1"/>
          <p:nvPr/>
        </p:nvSpPr>
        <p:spPr>
          <a:xfrm>
            <a:off x="3968950" y="477740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Door</a:t>
            </a:r>
            <a:endParaRPr lang="en-GB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1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54062"/>
              </p:ext>
            </p:extLst>
          </p:nvPr>
        </p:nvGraphicFramePr>
        <p:xfrm>
          <a:off x="5796136" y="4365104"/>
          <a:ext cx="3041290" cy="2387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0240"/>
                <a:gridCol w="881050"/>
              </a:tblGrid>
              <a:tr h="326539">
                <a:tc gridSpan="2">
                  <a:txBody>
                    <a:bodyPr/>
                    <a:lstStyle/>
                    <a:p>
                      <a:r>
                        <a:rPr lang="es-CO" noProof="0" dirty="0" smtClean="0"/>
                        <a:t>Experimental</a:t>
                      </a:r>
                      <a:r>
                        <a:rPr lang="es-CO" baseline="0" noProof="0" dirty="0" smtClean="0"/>
                        <a:t> </a:t>
                      </a:r>
                      <a:r>
                        <a:rPr lang="en-GB" baseline="0" noProof="0" dirty="0" smtClean="0"/>
                        <a:t>Deployment</a:t>
                      </a:r>
                      <a:endParaRPr lang="en-GB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Total Days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dirty="0" smtClean="0"/>
                        <a:t>76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Days of Activity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dirty="0" smtClean="0"/>
                        <a:t>35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Nodes In Topological Map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dirty="0" smtClean="0"/>
                        <a:t>17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Edges In Topological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dirty="0" smtClean="0"/>
                        <a:t>62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4" descr="C:\Users\usuario\Documents\pitch\ICRA2015\15-ICRA-Topological-Fremem-Prediction\figs\linda_at_W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01417"/>
            <a:ext cx="2298669" cy="26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5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Periodicity and Prediction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5" descr="C:\Users\usuario\Documents\pitch\ICRA2015\15-ICRA-Topological-Fremem-Prediction\figs\Wee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" y="4077072"/>
            <a:ext cx="4052845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usuario\Documents\pitch\ICRA2015\15-ICRA-Topological-Fremem-Prediction\figs\Mon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94955"/>
            <a:ext cx="4052845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uario\Documents\pitch\ICRA2015\15-ICRA-Topological-Fremem-Prediction\figs\Thursda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97824"/>
            <a:ext cx="4038379" cy="17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usuario\Documents\pitch\ICRA2015\15-ICRA-Topological-Fremem-Prediction\figs\Sign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0" y="1916832"/>
            <a:ext cx="4056604" cy="175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3 CuadroTexto"/>
          <p:cNvSpPr txBox="1"/>
          <p:nvPr/>
        </p:nvSpPr>
        <p:spPr>
          <a:xfrm>
            <a:off x="4719" y="2339223"/>
            <a:ext cx="430887" cy="7078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Signal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9" name="24 Rectángulo"/>
          <p:cNvSpPr/>
          <p:nvPr/>
        </p:nvSpPr>
        <p:spPr>
          <a:xfrm>
            <a:off x="54810" y="1844824"/>
            <a:ext cx="4445182" cy="1823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25 Rectángulo"/>
          <p:cNvSpPr/>
          <p:nvPr/>
        </p:nvSpPr>
        <p:spPr>
          <a:xfrm>
            <a:off x="54810" y="4041696"/>
            <a:ext cx="4445182" cy="1823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26 CuadroTexto"/>
          <p:cNvSpPr txBox="1"/>
          <p:nvPr/>
        </p:nvSpPr>
        <p:spPr>
          <a:xfrm>
            <a:off x="36657" y="4360632"/>
            <a:ext cx="430887" cy="108459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One Week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12" name="27 Rectángulo"/>
          <p:cNvSpPr/>
          <p:nvPr/>
        </p:nvSpPr>
        <p:spPr>
          <a:xfrm>
            <a:off x="4591314" y="1844824"/>
            <a:ext cx="4445182" cy="182370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28 CuadroTexto"/>
          <p:cNvSpPr txBox="1"/>
          <p:nvPr/>
        </p:nvSpPr>
        <p:spPr>
          <a:xfrm>
            <a:off x="8605609" y="2120242"/>
            <a:ext cx="430887" cy="1164742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GB" sz="1600" b="1" dirty="0" smtClean="0">
                <a:solidFill>
                  <a:srgbClr val="002060"/>
                </a:solidFill>
              </a:rPr>
              <a:t>One Month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14" name="29 Rectángulo"/>
          <p:cNvSpPr/>
          <p:nvPr/>
        </p:nvSpPr>
        <p:spPr>
          <a:xfrm>
            <a:off x="4591314" y="4053571"/>
            <a:ext cx="4445182" cy="182370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30 CuadroTexto"/>
          <p:cNvSpPr txBox="1"/>
          <p:nvPr/>
        </p:nvSpPr>
        <p:spPr>
          <a:xfrm>
            <a:off x="8605609" y="4437049"/>
            <a:ext cx="430887" cy="924292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GB" sz="1600" b="1" dirty="0" smtClean="0">
                <a:solidFill>
                  <a:schemeClr val="accent4">
                    <a:lumMod val="50000"/>
                  </a:schemeClr>
                </a:solidFill>
              </a:rPr>
              <a:t>One Day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31 Rectángulo"/>
          <p:cNvSpPr/>
          <p:nvPr/>
        </p:nvSpPr>
        <p:spPr>
          <a:xfrm>
            <a:off x="5995849" y="2060848"/>
            <a:ext cx="736391" cy="12375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32 Rectángulo"/>
          <p:cNvSpPr/>
          <p:nvPr/>
        </p:nvSpPr>
        <p:spPr>
          <a:xfrm flipH="1">
            <a:off x="2244435" y="4221088"/>
            <a:ext cx="439387" cy="1224137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33 Conector recto"/>
          <p:cNvCxnSpPr/>
          <p:nvPr/>
        </p:nvCxnSpPr>
        <p:spPr>
          <a:xfrm>
            <a:off x="6300192" y="4245595"/>
            <a:ext cx="0" cy="1224137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34 Conector recto"/>
          <p:cNvCxnSpPr/>
          <p:nvPr/>
        </p:nvCxnSpPr>
        <p:spPr>
          <a:xfrm>
            <a:off x="7524328" y="4281220"/>
            <a:ext cx="0" cy="122413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Robots on patrol</a:t>
            </a:r>
            <a:endParaRPr lang="en-GB" dirty="0"/>
          </a:p>
        </p:txBody>
      </p:sp>
      <p:pic>
        <p:nvPicPr>
          <p:cNvPr id="6" name="iros_fas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6000000" cy="45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 Level Motion Planning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0"/>
          <a:stretch/>
        </p:blipFill>
        <p:spPr bwMode="auto">
          <a:xfrm>
            <a:off x="107504" y="2252272"/>
            <a:ext cx="8818884" cy="10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3 CuadroTexto"/>
          <p:cNvSpPr txBox="1"/>
          <p:nvPr/>
        </p:nvSpPr>
        <p:spPr>
          <a:xfrm>
            <a:off x="611560" y="1681063"/>
            <a:ext cx="786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Maximum Probabilities of fulfilling task (Fv1 V Fv14) at different dates and times of day</a:t>
            </a:r>
            <a:endParaRPr lang="en-GB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777089" y="3655539"/>
            <a:ext cx="5315191" cy="2880000"/>
            <a:chOff x="2695699" y="3655540"/>
            <a:chExt cx="3752602" cy="2033323"/>
          </a:xfrm>
        </p:grpSpPr>
        <p:pic>
          <p:nvPicPr>
            <p:cNvPr id="6" name="Picture 3" descr="C:\Users\usuario\Documents\pitch\ICRA2015\15-ICRA-Topological-Fremem-Prediction\figs\drawings\drawi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66" r="-1384" b="16949"/>
            <a:stretch/>
          </p:blipFill>
          <p:spPr bwMode="auto">
            <a:xfrm>
              <a:off x="2695699" y="3655540"/>
              <a:ext cx="3752602" cy="2033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4 Elipse"/>
            <p:cNvSpPr/>
            <p:nvPr/>
          </p:nvSpPr>
          <p:spPr>
            <a:xfrm>
              <a:off x="5820644" y="4745739"/>
              <a:ext cx="216024" cy="2160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12 Elipse"/>
            <p:cNvSpPr/>
            <p:nvPr/>
          </p:nvSpPr>
          <p:spPr>
            <a:xfrm>
              <a:off x="3396122" y="5273545"/>
              <a:ext cx="216024" cy="2160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68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 5: </a:t>
            </a:r>
            <a:r>
              <a:rPr lang="en-GB" dirty="0" err="1" smtClean="0"/>
              <a:t>Spatio</a:t>
            </a:r>
            <a:r>
              <a:rPr lang="en-GB" dirty="0" smtClean="0"/>
              <a:t>-temporal exploration of dynamic environments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 is a never-ending (life-long) process</a:t>
            </a:r>
          </a:p>
          <a:p>
            <a:r>
              <a:rPr lang="en-GB" dirty="0" smtClean="0"/>
              <a:t>The robot has to determine both </a:t>
            </a:r>
            <a:r>
              <a:rPr lang="en-GB" u="sng" dirty="0" smtClean="0"/>
              <a:t>where</a:t>
            </a:r>
            <a:r>
              <a:rPr lang="en-GB" dirty="0" smtClean="0"/>
              <a:t> to go and </a:t>
            </a:r>
            <a:r>
              <a:rPr lang="en-GB" u="sng" dirty="0" smtClean="0"/>
              <a:t>when</a:t>
            </a:r>
            <a:r>
              <a:rPr lang="en-GB" dirty="0" smtClean="0"/>
              <a:t> to go there</a:t>
            </a:r>
          </a:p>
          <a:p>
            <a:r>
              <a:rPr lang="en-GB" dirty="0" smtClean="0"/>
              <a:t>Our approach combines</a:t>
            </a:r>
          </a:p>
          <a:p>
            <a:pPr lvl="1"/>
            <a:r>
              <a:rPr lang="en-GB" dirty="0" err="1" smtClean="0"/>
              <a:t>Spatio</a:t>
            </a:r>
            <a:r>
              <a:rPr lang="en-GB" dirty="0" smtClean="0"/>
              <a:t>-temporal entropy</a:t>
            </a:r>
          </a:p>
          <a:p>
            <a:pPr lvl="1"/>
            <a:r>
              <a:rPr lang="en-GB" dirty="0" smtClean="0"/>
              <a:t>Information-gain-based exploration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00065"/>
            <a:ext cx="4038600" cy="232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5219908"/>
            <a:ext cx="30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CASAS-Aruba environment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547664" y="6165304"/>
            <a:ext cx="5862665" cy="540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T.  Krajnik, J. Santos and T. Duckett</a:t>
            </a:r>
            <a:r>
              <a:rPr lang="en-GB" sz="1400" i="1" dirty="0" smtClean="0"/>
              <a:t>. </a:t>
            </a:r>
            <a:r>
              <a:rPr lang="en-GB" sz="1400" i="1" dirty="0"/>
              <a:t>Life-Long </a:t>
            </a:r>
            <a:r>
              <a:rPr lang="en-GB" sz="1400" i="1" dirty="0" err="1"/>
              <a:t>Spatio</a:t>
            </a:r>
            <a:r>
              <a:rPr lang="en-GB" sz="1400" i="1" dirty="0"/>
              <a:t>-Temporal Exploration of Dynamic </a:t>
            </a:r>
            <a:r>
              <a:rPr lang="en-GB" sz="1400" i="1" dirty="0" smtClean="0"/>
              <a:t>Environments</a:t>
            </a:r>
            <a:r>
              <a:rPr lang="en-GB" sz="1400" dirty="0" smtClean="0"/>
              <a:t>.</a:t>
            </a:r>
            <a:r>
              <a:rPr lang="en-GB" sz="1400" i="1" dirty="0" smtClean="0"/>
              <a:t> </a:t>
            </a:r>
            <a:r>
              <a:rPr lang="en-GB" sz="1400" dirty="0" smtClean="0"/>
              <a:t>In Proc. ECMR 2015., Lincoln, UK.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170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42394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pg_002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9677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“4D” </a:t>
            </a:r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GB" dirty="0" smtClean="0"/>
              <a:t>Information-driven map updates</a:t>
            </a:r>
          </a:p>
          <a:p>
            <a:pPr lvl="1"/>
            <a:r>
              <a:rPr lang="en-GB" dirty="0" err="1"/>
              <a:t>Spatio</a:t>
            </a:r>
            <a:r>
              <a:rPr lang="en-GB" dirty="0"/>
              <a:t>-temporal information-driven Next Best View.</a:t>
            </a:r>
          </a:p>
          <a:p>
            <a:pPr lvl="1"/>
            <a:r>
              <a:rPr lang="en-GB" dirty="0" err="1"/>
              <a:t>FreMEn</a:t>
            </a:r>
            <a:r>
              <a:rPr lang="en-GB" dirty="0"/>
              <a:t> occupancy grids + </a:t>
            </a:r>
            <a:r>
              <a:rPr lang="en-GB" dirty="0" err="1"/>
              <a:t>spatio</a:t>
            </a:r>
            <a:r>
              <a:rPr lang="en-GB" dirty="0"/>
              <a:t>-temporal entropy estimates </a:t>
            </a:r>
            <a:r>
              <a:rPr lang="en-GB" dirty="0" smtClean="0"/>
              <a:t>+ temporal </a:t>
            </a:r>
            <a:r>
              <a:rPr lang="en-GB" dirty="0"/>
              <a:t>path </a:t>
            </a:r>
            <a:r>
              <a:rPr lang="en-GB" dirty="0" smtClean="0"/>
              <a:t>planning</a:t>
            </a:r>
          </a:p>
          <a:p>
            <a:pPr lvl="1"/>
            <a:r>
              <a:rPr lang="en-GB" dirty="0" smtClean="0"/>
              <a:t>(Joao Santos’ PhD topic)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1" y="4221088"/>
            <a:ext cx="7620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“4D” </a:t>
            </a:r>
            <a:r>
              <a:rPr lang="en-GB" dirty="0" err="1" smtClean="0"/>
              <a:t>Spatio</a:t>
            </a:r>
            <a:r>
              <a:rPr lang="en-GB" dirty="0" smtClean="0"/>
              <a:t>-temporal exploration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784744" cy="2952000"/>
          </a:xfrm>
        </p:spPr>
      </p:pic>
      <p:sp>
        <p:nvSpPr>
          <p:cNvPr id="5" name="TextBox 4"/>
          <p:cNvSpPr txBox="1"/>
          <p:nvPr/>
        </p:nvSpPr>
        <p:spPr>
          <a:xfrm>
            <a:off x="403376" y="5157192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FreMEn</a:t>
            </a:r>
            <a:r>
              <a:rPr lang="en-GB" dirty="0"/>
              <a:t>-based occupancy grid of the Lincoln Centre for Autonomous Systems (L-CAS) office. The static cells are in green and cells that exhibit daily periodicity are in red.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547664" y="6165304"/>
            <a:ext cx="5862665" cy="540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T.  Krajnik, J. Santos and T. Duckett</a:t>
            </a:r>
            <a:r>
              <a:rPr lang="en-GB" sz="1400" i="1" dirty="0" smtClean="0"/>
              <a:t>. </a:t>
            </a:r>
            <a:r>
              <a:rPr lang="en-GB" sz="1400" i="1" dirty="0"/>
              <a:t>Life-Long </a:t>
            </a:r>
            <a:r>
              <a:rPr lang="en-GB" sz="1400" i="1" dirty="0" err="1"/>
              <a:t>Spatio</a:t>
            </a:r>
            <a:r>
              <a:rPr lang="en-GB" sz="1400" i="1" dirty="0"/>
              <a:t>-Temporal Exploration of Dynamic </a:t>
            </a:r>
            <a:r>
              <a:rPr lang="en-GB" sz="1400" i="1" dirty="0" smtClean="0"/>
              <a:t>Environments</a:t>
            </a:r>
            <a:r>
              <a:rPr lang="en-GB" sz="1400" dirty="0" smtClean="0"/>
              <a:t>.</a:t>
            </a:r>
            <a:r>
              <a:rPr lang="en-GB" sz="1400" i="1" dirty="0" smtClean="0"/>
              <a:t> </a:t>
            </a:r>
            <a:r>
              <a:rPr lang="en-GB" sz="1400" dirty="0" smtClean="0"/>
              <a:t>In Proc. ECMR 2015., Lincoln, UK.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2373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92"/>
          <p:cNvSpPr txBox="1">
            <a:spLocks noGrp="1"/>
          </p:cNvSpPr>
          <p:nvPr>
            <p:ph type="title" idx="4294967295"/>
          </p:nvPr>
        </p:nvSpPr>
        <p:spPr/>
        <p:txBody>
          <a:bodyPr tIns="45700" bIns="45700"/>
          <a:lstStyle/>
          <a:p>
            <a:pPr algn="ctr" eaLnBrk="1" hangingPunct="1">
              <a:buClr>
                <a:srgbClr val="000000"/>
              </a:buClr>
              <a:buSzPct val="25000"/>
              <a:buFont typeface="Calibri" pitchFamily="34" charset="0"/>
              <a:buNone/>
            </a:pPr>
            <a:r>
              <a:rPr lang="en-GB" altLang="en-US" sz="4400" smtClean="0">
                <a:latin typeface="Calibri" pitchFamily="34" charset="0"/>
                <a:cs typeface="Arial" charset="0"/>
                <a:sym typeface="Calibri" pitchFamily="34" charset="0"/>
              </a:rPr>
              <a:t>Conclusions</a:t>
            </a:r>
          </a:p>
        </p:txBody>
      </p:sp>
      <p:sp>
        <p:nvSpPr>
          <p:cNvPr id="58371" name="Shape 93"/>
          <p:cNvSpPr txBox="1">
            <a:spLocks/>
          </p:cNvSpPr>
          <p:nvPr/>
        </p:nvSpPr>
        <p:spPr bwMode="auto">
          <a:xfrm>
            <a:off x="569913" y="2276475"/>
            <a:ext cx="781843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463550" indent="-4572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  <a:p>
            <a:pPr marL="463550" indent="-4572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  <a:p>
            <a:pPr marL="463550" indent="-4572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  <a:p>
            <a:pPr marL="463550" indent="-457200">
              <a:spcBef>
                <a:spcPts val="638"/>
              </a:spcBef>
              <a:buClr>
                <a:srgbClr val="000000"/>
              </a:buClr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8372" name="Shape 93"/>
          <p:cNvSpPr txBox="1">
            <a:spLocks/>
          </p:cNvSpPr>
          <p:nvPr/>
        </p:nvSpPr>
        <p:spPr bwMode="auto">
          <a:xfrm>
            <a:off x="569913" y="1268413"/>
            <a:ext cx="781843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8373" name="Shape 229"/>
          <p:cNvSpPr txBox="1">
            <a:spLocks/>
          </p:cNvSpPr>
          <p:nvPr/>
        </p:nvSpPr>
        <p:spPr bwMode="auto">
          <a:xfrm>
            <a:off x="496888" y="1631950"/>
            <a:ext cx="8229600" cy="44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World model that takes into account the dynamics of the environment from a long-term perspective.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We represent state changes using periodic functions, identified by means of  the Fourier transform.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GB" altLang="en-US" sz="2600" dirty="0">
                <a:latin typeface="Calibri" pitchFamily="34" charset="0"/>
                <a:sym typeface="Calibri" pitchFamily="34" charset="0"/>
              </a:rPr>
              <a:t>FREME</a:t>
            </a: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N is suitable for different timescales with constant memory requirements.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Can extend any world model with binary states,  e.g. </a:t>
            </a:r>
            <a:r>
              <a:rPr lang="en-US" altLang="en-US" sz="2600" dirty="0" err="1">
                <a:latin typeface="Calibri" pitchFamily="34" charset="0"/>
                <a:sym typeface="Calibri" pitchFamily="34" charset="0"/>
              </a:rPr>
              <a:t>gridmaps</a:t>
            </a: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 (</a:t>
            </a:r>
            <a:r>
              <a:rPr lang="en-US" altLang="en-US" sz="2600" dirty="0" err="1">
                <a:latin typeface="Calibri" pitchFamily="34" charset="0"/>
                <a:sym typeface="Calibri" pitchFamily="34" charset="0"/>
              </a:rPr>
              <a:t>Octomap</a:t>
            </a: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), landmarks and semantic maps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Compression ratios 1:10</a:t>
            </a:r>
            <a:r>
              <a:rPr lang="en-US" altLang="en-US" sz="2600" baseline="30000" dirty="0">
                <a:latin typeface="Calibri" pitchFamily="34" charset="0"/>
                <a:sym typeface="Calibri" pitchFamily="34" charset="0"/>
              </a:rPr>
              <a:t>6</a:t>
            </a: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, prediction accuracy 95%.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600" dirty="0">
                <a:latin typeface="Calibri" pitchFamily="34" charset="0"/>
                <a:sym typeface="Calibri" pitchFamily="34" charset="0"/>
              </a:rPr>
              <a:t>Localization failure rate halved even after three months.</a:t>
            </a:r>
          </a:p>
          <a:p>
            <a:pPr marL="457200" indent="-317500">
              <a:spcBef>
                <a:spcPts val="638"/>
              </a:spcBef>
              <a:buClr>
                <a:srgbClr val="000000"/>
              </a:buClr>
            </a:pPr>
            <a:endParaRPr lang="en-US" altLang="en-US" sz="2600" dirty="0">
              <a:latin typeface="Calibri" pitchFamily="34" charset="0"/>
              <a:sym typeface="Calibri" pitchFamily="34" charset="0"/>
            </a:endParaRPr>
          </a:p>
          <a:p>
            <a:pPr marL="457200" indent="-317500">
              <a:spcBef>
                <a:spcPts val="638"/>
              </a:spcBef>
              <a:buClr>
                <a:srgbClr val="000000"/>
              </a:buClr>
              <a:buFontTx/>
              <a:buChar char="•"/>
            </a:pPr>
            <a:endParaRPr lang="en-US" altLang="en-US" sz="2600" baseline="30000" dirty="0">
              <a:latin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7" descr="Toomas_Lobby3.jpg"/>
          <p:cNvPicPr>
            <a:picLocks noChangeAspect="1"/>
          </p:cNvPicPr>
          <p:nvPr/>
        </p:nvPicPr>
        <p:blipFill>
          <a:blip r:embed="rId3" cstate="print">
            <a:lum bright="30000" contrast="-3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Shape 93"/>
          <p:cNvSpPr txBox="1">
            <a:spLocks/>
          </p:cNvSpPr>
          <p:nvPr/>
        </p:nvSpPr>
        <p:spPr bwMode="auto">
          <a:xfrm>
            <a:off x="569913" y="1268413"/>
            <a:ext cx="781843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342900" indent="-336550">
              <a:spcBef>
                <a:spcPts val="638"/>
              </a:spcBef>
              <a:buClr>
                <a:srgbClr val="000000"/>
              </a:buClr>
            </a:pPr>
            <a:endParaRPr lang="en-GB" altLang="en-US" sz="2600"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" name="Shape 92"/>
          <p:cNvSpPr txBox="1">
            <a:spLocks/>
          </p:cNvSpPr>
          <p:nvPr/>
        </p:nvSpPr>
        <p:spPr bwMode="auto">
          <a:xfrm>
            <a:off x="446088" y="2122488"/>
            <a:ext cx="8229600" cy="2449512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  <a:buFont typeface="Calibri" pitchFamily="34" charset="0"/>
              <a:buNone/>
              <a:defRPr/>
            </a:pPr>
            <a:r>
              <a:rPr lang="en-GB" altLang="en-US" sz="4400" kern="0" dirty="0" smtClean="0">
                <a:latin typeface="Calibri" pitchFamily="34" charset="0"/>
                <a:cs typeface="Arial" charset="0"/>
                <a:sym typeface="Calibri" pitchFamily="34" charset="0"/>
              </a:rPr>
              <a:t>Thank you for your attention.</a:t>
            </a:r>
          </a:p>
          <a:p>
            <a:pPr algn="ctr" eaLnBrk="1" hangingPunct="1">
              <a:buClr>
                <a:srgbClr val="000000"/>
              </a:buClr>
              <a:buSzPct val="25000"/>
              <a:buFont typeface="Calibri" pitchFamily="34" charset="0"/>
              <a:buNone/>
              <a:defRPr/>
            </a:pPr>
            <a:r>
              <a:rPr lang="en-GB" altLang="en-US" sz="4400" dirty="0" smtClean="0">
                <a:latin typeface="Calibri" pitchFamily="34" charset="0"/>
                <a:cs typeface="Arial" charset="0"/>
                <a:sym typeface="Calibri" pitchFamily="34" charset="0"/>
              </a:rPr>
              <a:t>Questions ?</a:t>
            </a:r>
            <a:endParaRPr lang="en-GB" altLang="en-US" sz="4400" kern="0" dirty="0" smtClean="0">
              <a:latin typeface="Calibri" pitchFamily="34" charset="0"/>
              <a:cs typeface="Arial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114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Hierarchical Object Maps (</a:t>
            </a:r>
            <a:r>
              <a:rPr lang="en-GB" dirty="0" err="1" smtClean="0"/>
              <a:t>Anguelov</a:t>
            </a:r>
            <a:r>
              <a:rPr lang="en-GB" dirty="0" smtClean="0"/>
              <a:t> et al. 2002)</a:t>
            </a:r>
          </a:p>
          <a:p>
            <a:r>
              <a:rPr lang="en-GB" dirty="0" smtClean="0"/>
              <a:t>SLAM with Detection And Tracking of Moving Objects (Wang and Thorpe, 2002)</a:t>
            </a:r>
          </a:p>
          <a:p>
            <a:pPr lvl="1"/>
            <a:r>
              <a:rPr lang="en-GB" dirty="0" smtClean="0"/>
              <a:t>partition the static elements from the non-static elements, and consider each set separately.</a:t>
            </a:r>
          </a:p>
          <a:p>
            <a:pPr lvl="1"/>
            <a:r>
              <a:rPr lang="en-GB" dirty="0" smtClean="0"/>
              <a:t>cannot handle long-term changes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609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Temporary Maps (Meyer-Delius et al., IROS 2010)</a:t>
            </a:r>
          </a:p>
          <a:p>
            <a:pPr lvl="1"/>
            <a:r>
              <a:rPr lang="en-GB" dirty="0" smtClean="0"/>
              <a:t>model the effect of temporary objects by performing local SLAM</a:t>
            </a:r>
          </a:p>
          <a:p>
            <a:pPr lvl="1"/>
            <a:r>
              <a:rPr lang="en-GB" dirty="0" smtClean="0"/>
              <a:t>localization with particle filter using these locally static 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490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Independent Markov Chain Occupancy Grid Maps (Saarinen at al., IROS 2012)</a:t>
            </a:r>
          </a:p>
          <a:p>
            <a:pPr lvl="1"/>
            <a:r>
              <a:rPr lang="en-GB" dirty="0" smtClean="0"/>
              <a:t>independent Markov chains (iMac) stored with every cell on the grid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645024"/>
            <a:ext cx="56864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9566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Mapping &amp; Localisation in CHANGING Environments – </a:t>
            </a:r>
            <a:br>
              <a:rPr lang="en-GB" dirty="0" smtClean="0"/>
            </a:br>
            <a:r>
              <a:rPr lang="en-GB" dirty="0" smtClean="0"/>
              <a:t>Approach 2: META-ROOMS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 smtClean="0"/>
              <a:t>Rao-Blackwellized</a:t>
            </a:r>
            <a:r>
              <a:rPr lang="en-GB" dirty="0" smtClean="0"/>
              <a:t> Particle Filter with Hidden Markov Model (</a:t>
            </a:r>
            <a:r>
              <a:rPr lang="en-GB" dirty="0" err="1" smtClean="0"/>
              <a:t>Tipaldi</a:t>
            </a:r>
            <a:r>
              <a:rPr lang="en-GB" dirty="0" smtClean="0"/>
              <a:t> et al., 2013)</a:t>
            </a:r>
          </a:p>
          <a:p>
            <a:r>
              <a:rPr lang="en-GB" dirty="0" smtClean="0"/>
              <a:t>Dual –timescale NDT-MCL (Valencia et al., 2014)</a:t>
            </a:r>
          </a:p>
          <a:p>
            <a:pPr lvl="1"/>
            <a:r>
              <a:rPr lang="en-GB" dirty="0" smtClean="0"/>
              <a:t>Short-term map</a:t>
            </a:r>
          </a:p>
          <a:p>
            <a:pPr lvl="1"/>
            <a:r>
              <a:rPr lang="en-GB" dirty="0" smtClean="0"/>
              <a:t>Static map</a:t>
            </a:r>
          </a:p>
          <a:p>
            <a:r>
              <a:rPr lang="en-GB" dirty="0"/>
              <a:t>Episodic Non-Markov </a:t>
            </a:r>
            <a:r>
              <a:rPr lang="en-GB" dirty="0" smtClean="0"/>
              <a:t>Localization (Biswas &amp; </a:t>
            </a:r>
            <a:r>
              <a:rPr lang="en-GB" dirty="0" err="1" smtClean="0"/>
              <a:t>Veloso</a:t>
            </a:r>
            <a:r>
              <a:rPr lang="en-GB" dirty="0" smtClean="0"/>
              <a:t>, 2014)</a:t>
            </a:r>
          </a:p>
          <a:p>
            <a:pPr lvl="1"/>
            <a:r>
              <a:rPr lang="en-GB" dirty="0" smtClean="0"/>
              <a:t>Reasoning </a:t>
            </a:r>
            <a:r>
              <a:rPr lang="en-GB" dirty="0"/>
              <a:t>About Short-Term and Long-Term Features</a:t>
            </a:r>
          </a:p>
        </p:txBody>
      </p:sp>
    </p:spTree>
    <p:extLst>
      <p:ext uri="{BB962C8B-B14F-4D97-AF65-F5344CB8AC3E}">
        <p14:creationId xmlns:p14="http://schemas.microsoft.com/office/powerpoint/2010/main" val="1567827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Meta-Rooms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 volumetric-based method for re-creating the static structure of cluttered environments (“meta-rooms”). </a:t>
            </a:r>
          </a:p>
          <a:p>
            <a:r>
              <a:rPr lang="en-GB" dirty="0" smtClean="0"/>
              <a:t>Iterative improvement over time from partial observations</a:t>
            </a:r>
          </a:p>
          <a:p>
            <a:r>
              <a:rPr lang="en-GB" dirty="0" smtClean="0"/>
              <a:t>Segmenting clusters of dynamic objects </a:t>
            </a:r>
          </a:p>
          <a:p>
            <a:endParaRPr lang="en-GB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9552" y="6093296"/>
            <a:ext cx="8136904" cy="52322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5720" rIns="45720">
            <a:spAutoFit/>
          </a:bodyPr>
          <a:lstStyle/>
          <a:p>
            <a:r>
              <a:rPr lang="en-GB" sz="1400" dirty="0" smtClean="0"/>
              <a:t>R. </a:t>
            </a:r>
            <a:r>
              <a:rPr lang="en-GB" sz="1400" dirty="0" err="1" smtClean="0"/>
              <a:t>Ambrus</a:t>
            </a:r>
            <a:r>
              <a:rPr lang="en-GB" sz="1400" dirty="0" smtClean="0"/>
              <a:t>, N. Bore, J. </a:t>
            </a:r>
            <a:r>
              <a:rPr lang="en-GB" sz="1400" dirty="0" err="1" smtClean="0"/>
              <a:t>Folkesson</a:t>
            </a:r>
            <a:r>
              <a:rPr lang="en-GB" sz="1400" dirty="0" smtClean="0"/>
              <a:t> and P. </a:t>
            </a:r>
            <a:r>
              <a:rPr lang="en-GB" sz="1400" dirty="0" err="1" smtClean="0"/>
              <a:t>Jensfelt</a:t>
            </a:r>
            <a:r>
              <a:rPr lang="en-GB" sz="1400" dirty="0" smtClean="0"/>
              <a:t>. </a:t>
            </a:r>
            <a:r>
              <a:rPr lang="en-GB" sz="1400" i="1" dirty="0" smtClean="0"/>
              <a:t>Meta-rooms: Building and Maintaining Long Term Spatial Models in a Dynamic World</a:t>
            </a:r>
            <a:r>
              <a:rPr lang="en-GB" sz="1400" dirty="0" smtClean="0"/>
              <a:t>. ICRA 2014 Workshop on Visual Place Recognition in Changing Environments</a:t>
            </a:r>
            <a:endParaRPr lang="en-GB" sz="1400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952531"/>
            <a:ext cx="4038600" cy="38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Coloured 3D point cloud data</a:t>
            </a:r>
            <a:endParaRPr lang="en-GB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6907" y="1600200"/>
            <a:ext cx="57701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07704" y="6237312"/>
            <a:ext cx="58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 smtClean="0"/>
              <a:t> Down-sampled and filtered to remove noise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Observations – input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Pan-tilt sweeps at predefined waypoints</a:t>
            </a:r>
          </a:p>
          <a:p>
            <a:r>
              <a:rPr lang="en-US" sz="2800" dirty="0" smtClean="0"/>
              <a:t>Red ellipses indicate missing sensory data</a:t>
            </a:r>
          </a:p>
          <a:p>
            <a:r>
              <a:rPr lang="en-US" sz="2800" dirty="0" smtClean="0"/>
              <a:t>Filtering, boundary detection</a:t>
            </a:r>
          </a:p>
          <a:p>
            <a:r>
              <a:rPr lang="en-US" sz="2800" dirty="0" smtClean="0"/>
              <a:t>Registration</a:t>
            </a:r>
          </a:p>
          <a:p>
            <a:endParaRPr lang="en-GB" dirty="0"/>
          </a:p>
        </p:txBody>
      </p:sp>
      <p:pic>
        <p:nvPicPr>
          <p:cNvPr id="6" name="Picture 2" descr="C:\Courses\2014_IROS_ra\Pictures\instanc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" y="3702884"/>
            <a:ext cx="2113197" cy="214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Courses\2014_IROS_ra\Pictures\instanc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34730"/>
            <a:ext cx="2338728" cy="187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Courses\2014_IROS_ra\Pictures\instance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4730"/>
            <a:ext cx="2232428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Courses\2014_IROS_ra\Pictures\instanc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83" y="3943414"/>
            <a:ext cx="2192221" cy="18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29865" y="6321739"/>
            <a:ext cx="4804133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000" dirty="0" smtClean="0">
                <a:solidFill>
                  <a:srgbClr val="000000"/>
                </a:solidFill>
                <a:sym typeface="Helvetica Neue Light"/>
              </a:rPr>
              <a:t>Scans of the same room from 4 different days</a:t>
            </a:r>
            <a:endParaRPr lang="en-US" sz="2000" dirty="0">
              <a:solidFill>
                <a:srgbClr val="000000"/>
              </a:solidFill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1524</Words>
  <Application>Microsoft Office PowerPoint</Application>
  <PresentationFormat>On-screen Show (4:3)</PresentationFormat>
  <Paragraphs>226</Paragraphs>
  <Slides>60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Robotic Mapping into the Fourth Dimension - continued</vt:lpstr>
      <vt:lpstr>PowerPoint Presentation</vt:lpstr>
      <vt:lpstr>PowerPoint Presentation</vt:lpstr>
      <vt:lpstr>Robots on patrol</vt:lpstr>
      <vt:lpstr>PowerPoint Presentation</vt:lpstr>
      <vt:lpstr>Mapping &amp; Localisation in CHANGING Environments –  Approach 2: META-ROOMS</vt:lpstr>
      <vt:lpstr>Meta-Rooms</vt:lpstr>
      <vt:lpstr>Coloured 3D point cloud data</vt:lpstr>
      <vt:lpstr>Observations – input data</vt:lpstr>
      <vt:lpstr>Meta-Room</vt:lpstr>
      <vt:lpstr>Meta-Room Update</vt:lpstr>
      <vt:lpstr>Meta-Room Update</vt:lpstr>
      <vt:lpstr>Meta-Room Update</vt:lpstr>
      <vt:lpstr>Dynamic clusters</vt:lpstr>
      <vt:lpstr>Dynamic clusters</vt:lpstr>
      <vt:lpstr>Unsupervised learning of objects</vt:lpstr>
      <vt:lpstr>Mapping &amp; Localisation in CHANGING Environments –  Approach 3: FREQUENCY MAPPING</vt:lpstr>
      <vt:lpstr>A Frequency-based Approach to Robotic Mapping (FreMEn)</vt:lpstr>
      <vt:lpstr>Objectives</vt:lpstr>
      <vt:lpstr>Temporal domain modelling</vt:lpstr>
      <vt:lpstr>FREquency Map ENhancement</vt:lpstr>
      <vt:lpstr>Fourier Transform</vt:lpstr>
      <vt:lpstr>Temporal domain model: example</vt:lpstr>
      <vt:lpstr>Temporal domain model: example</vt:lpstr>
      <vt:lpstr>Temporal domain model: example</vt:lpstr>
      <vt:lpstr>Temporal domain model: example</vt:lpstr>
      <vt:lpstr>Temporal domain model: example</vt:lpstr>
      <vt:lpstr>Temporal domain model: example</vt:lpstr>
      <vt:lpstr>Temporal domain model: example</vt:lpstr>
      <vt:lpstr>Example 2: Topological Localization</vt:lpstr>
      <vt:lpstr>Example 2: Topological Localization</vt:lpstr>
      <vt:lpstr>Example 2: Topological Localization</vt:lpstr>
      <vt:lpstr>Example 2: Topological Localization</vt:lpstr>
      <vt:lpstr>Example 2: Topological Localization</vt:lpstr>
      <vt:lpstr>Example 3: Anomaly detection:   Person presence</vt:lpstr>
      <vt:lpstr>Example 4: Time-dependent topological maps for motion planning</vt:lpstr>
      <vt:lpstr>Augmented Topological Map Representation</vt:lpstr>
      <vt:lpstr>Long-Term Deployment</vt:lpstr>
      <vt:lpstr>Periodicity and Prediction Analysis</vt:lpstr>
      <vt:lpstr>High Level Motion Planning</vt:lpstr>
      <vt:lpstr>Example 5: Spatio-temporal exploration of dynamic environments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Spatio-temporal exploration</vt:lpstr>
      <vt:lpstr>“4D” Spatio-temporal exploration</vt:lpstr>
      <vt:lpstr>“4D” Spatio-temporal exploration</vt:lpstr>
      <vt:lpstr>Conclusions</vt:lpstr>
      <vt:lpstr>PowerPoint Presentation</vt:lpstr>
      <vt:lpstr>RELATED WORK</vt:lpstr>
      <vt:lpstr>Related Work</vt:lpstr>
      <vt:lpstr>Related Work</vt:lpstr>
      <vt:lpstr>Related Work</vt:lpstr>
      <vt:lpstr>Related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Mapping into the Fourth Dimension</dc:title>
  <dc:creator>tom</dc:creator>
  <cp:lastModifiedBy>tduckett</cp:lastModifiedBy>
  <cp:revision>52</cp:revision>
  <cp:lastPrinted>2014-07-28T15:20:20Z</cp:lastPrinted>
  <dcterms:created xsi:type="dcterms:W3CDTF">2014-07-21T09:38:38Z</dcterms:created>
  <dcterms:modified xsi:type="dcterms:W3CDTF">2015-08-26T17:28:15Z</dcterms:modified>
</cp:coreProperties>
</file>